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43"/>
  </p:notesMasterIdLst>
  <p:handoutMasterIdLst>
    <p:handoutMasterId r:id="rId44"/>
  </p:handoutMasterIdLst>
  <p:sldIdLst>
    <p:sldId id="256" r:id="rId2"/>
    <p:sldId id="513" r:id="rId3"/>
    <p:sldId id="512" r:id="rId4"/>
    <p:sldId id="505" r:id="rId5"/>
    <p:sldId id="506" r:id="rId6"/>
    <p:sldId id="507" r:id="rId7"/>
    <p:sldId id="508" r:id="rId8"/>
    <p:sldId id="511" r:id="rId9"/>
    <p:sldId id="496" r:id="rId10"/>
    <p:sldId id="495" r:id="rId11"/>
    <p:sldId id="522" r:id="rId12"/>
    <p:sldId id="494" r:id="rId13"/>
    <p:sldId id="504" r:id="rId14"/>
    <p:sldId id="523" r:id="rId15"/>
    <p:sldId id="514" r:id="rId16"/>
    <p:sldId id="524" r:id="rId17"/>
    <p:sldId id="509" r:id="rId18"/>
    <p:sldId id="518" r:id="rId19"/>
    <p:sldId id="525" r:id="rId20"/>
    <p:sldId id="519" r:id="rId21"/>
    <p:sldId id="361" r:id="rId22"/>
    <p:sldId id="515" r:id="rId23"/>
    <p:sldId id="517" r:id="rId24"/>
    <p:sldId id="516" r:id="rId25"/>
    <p:sldId id="403" r:id="rId26"/>
    <p:sldId id="520" r:id="rId27"/>
    <p:sldId id="446" r:id="rId28"/>
    <p:sldId id="463" r:id="rId29"/>
    <p:sldId id="464" r:id="rId30"/>
    <p:sldId id="465" r:id="rId31"/>
    <p:sldId id="468" r:id="rId32"/>
    <p:sldId id="469" r:id="rId33"/>
    <p:sldId id="470" r:id="rId34"/>
    <p:sldId id="471" r:id="rId35"/>
    <p:sldId id="472" r:id="rId36"/>
    <p:sldId id="461" r:id="rId37"/>
    <p:sldId id="332" r:id="rId38"/>
    <p:sldId id="521" r:id="rId39"/>
    <p:sldId id="359" r:id="rId40"/>
    <p:sldId id="270" r:id="rId41"/>
    <p:sldId id="401" r:id="rId4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FAD3"/>
    <a:srgbClr val="9999FF"/>
    <a:srgbClr val="00FF00"/>
    <a:srgbClr val="00CCFF"/>
    <a:srgbClr val="FF66CC"/>
    <a:srgbClr val="00FFFF"/>
    <a:srgbClr val="33CC33"/>
    <a:srgbClr val="FF0000"/>
    <a:srgbClr val="FF6699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6" autoAdjust="0"/>
    <p:restoredTop sz="94660"/>
  </p:normalViewPr>
  <p:slideViewPr>
    <p:cSldViewPr>
      <p:cViewPr varScale="1">
        <p:scale>
          <a:sx n="110" d="100"/>
          <a:sy n="110" d="100"/>
        </p:scale>
        <p:origin x="-19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&#1076;&#1083;&#1103;%20&#1087;&#1088;&#1077;&#1079;&#1077;&#1085;&#1090;&#1072;&#1094;&#1080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8\net$\3.&#1041;&#1102;&#1076;&#1078;&#1077;&#1090;&#1085;&#1099;&#1081;%20&#1086;&#1090;&#1076;&#1077;&#1083;\&#1087;&#1088;&#1086;&#1077;&#1082;&#1090;%20&#1055;&#1056;&#1045;&#1047;&#1045;&#1053;&#1058;&#1040;&#1062;&#1048;&#1048;%202025%20&#1080;%20&#1087;&#1083;.&#1087;.%202026-2027\&#1076;&#1083;&#1103;%20&#1087;&#1088;&#1077;&#1079;&#1077;&#1085;&#1090;&#1072;&#1094;&#1080;&#1080;%20&#1044;&#1086;&#1093;&#1086;&#1076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8\net$\3.&#1041;&#1102;&#1076;&#1078;&#1077;&#1090;&#1085;&#1099;&#1081;%20&#1086;&#1090;&#1076;&#1077;&#1083;\&#1087;&#1088;&#1086;&#1077;&#1082;&#1090;%20&#1055;&#1056;&#1045;&#1047;&#1045;&#1053;&#1058;&#1040;&#1062;&#1048;&#1048;%202025%20&#1080;%20&#1087;&#1083;.&#1087;.%202026-2027\&#1076;&#1083;&#1103;%20&#1087;&#1088;&#1077;&#1079;&#1077;&#1085;&#1090;&#1072;&#1094;&#1080;&#1080;%20&#1044;&#1086;&#1093;&#1086;&#1076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&#1076;&#1080;&#1072;&#1075;&#1088;&#1072;&#1084;&#1084;&#1099;%20%20&#1087;&#1086;%20&#1052;&#1055;%20&#1079;&#1072;%20202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3.%20&#1055;&#1088;&#1080;&#1083;&#1086;&#1078;&#1077;&#1085;&#1080;&#1077;%20&#8470;2-7%20&#1088;&#1072;&#1089;&#1093;&#1086;&#1076;&#1099;%201-&#1095;&#1090;&#1077;&#1085;&#1080;&#1077;%202025&#1075;.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3.%20&#1055;&#1088;&#1080;&#1083;&#1086;&#1078;&#1077;&#1085;&#1080;&#1077;%20&#8470;2-7%20&#1088;&#1072;&#1089;&#1093;&#1086;&#1076;&#1099;%201-&#1095;&#1090;&#1077;&#1085;&#1080;&#1077;%202025&#1075;.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&#1076;&#1080;&#1072;&#1075;&#1088;&#1072;&#1084;&#1084;&#1099;%20%20&#1087;&#1086;%20&#1052;&#1055;%20&#1079;&#1072;%20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&#1076;&#1083;&#1103;%20&#1087;&#1088;&#1077;&#1079;&#1077;&#1085;&#1090;&#1072;&#1094;&#1080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&#1076;&#1083;&#1103;%20&#1087;&#1088;&#1077;&#1079;&#1077;&#1085;&#1090;&#1072;&#1094;&#1080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&#1076;&#1083;&#1103;%20&#1087;&#1088;&#1077;&#1079;&#1077;&#1085;&#1090;&#1072;&#1094;&#1080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7;&#1088;&#1086;&#1077;&#1082;&#1090;%202025%20&#1080;%20&#1087;&#1083;.&#1087;.%202026-2027\&#1076;&#1083;&#1103;%20&#1087;&#1088;&#1077;&#1079;&#1077;&#1085;&#1090;&#1072;&#1094;&#1080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8\net$\3.&#1041;&#1102;&#1076;&#1078;&#1077;&#1090;&#1085;&#1099;&#1081;%20&#1086;&#1090;&#1076;&#1077;&#1083;\&#1087;&#1088;&#1086;&#1077;&#1082;&#1090;%20&#1055;&#1056;&#1045;&#1047;&#1045;&#1053;&#1058;&#1040;&#1062;&#1048;&#1048;%202025%20&#1080;%20&#1087;&#1083;.&#1087;.%202026-2027\&#1076;&#1083;&#1103;%20&#1087;&#1088;&#1077;&#1079;&#1077;&#1085;&#1090;&#1072;&#1094;&#1080;&#1080;%20&#1044;&#1086;&#1093;&#1086;&#1076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8\net$\3.&#1041;&#1102;&#1076;&#1078;&#1077;&#1090;&#1085;&#1099;&#1081;%20&#1086;&#1090;&#1076;&#1077;&#1083;\&#1087;&#1088;&#1086;&#1077;&#1082;&#1090;%20&#1055;&#1056;&#1045;&#1047;&#1045;&#1053;&#1058;&#1040;&#1062;&#1048;&#1048;%202025%20&#1080;%20&#1087;&#1083;.&#1087;.%202026-2027\&#1076;&#1083;&#1103;%20&#1087;&#1088;&#1077;&#1079;&#1077;&#1085;&#1090;&#1072;&#1094;&#1080;&#1080;%20&#1044;&#1086;&#1093;&#1086;&#1076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8\net$\3.&#1041;&#1102;&#1076;&#1078;&#1077;&#1090;&#1085;&#1099;&#1081;%20&#1086;&#1090;&#1076;&#1077;&#1083;\&#1087;&#1088;&#1086;&#1077;&#1082;&#1090;%20&#1055;&#1056;&#1045;&#1047;&#1045;&#1053;&#1058;&#1040;&#1062;&#1048;&#1048;%202025%20&#1080;%20&#1087;&#1083;.&#1087;.%202026-2027\&#1076;&#1083;&#1103;%20&#1087;&#1088;&#1077;&#1079;&#1077;&#1085;&#1090;&#1072;&#1094;&#1080;&#1080;%20&#1044;&#1086;&#1093;&#1086;&#1076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8\net$\3.&#1041;&#1102;&#1076;&#1078;&#1077;&#1090;&#1085;&#1099;&#1081;%20&#1086;&#1090;&#1076;&#1077;&#1083;\&#1087;&#1088;&#1086;&#1077;&#1082;&#1090;%20&#1055;&#1056;&#1045;&#1047;&#1045;&#1053;&#1058;&#1040;&#1062;&#1048;&#1048;%202025%20&#1080;%20&#1087;&#1083;.&#1087;.%202026-2027\&#1076;&#1083;&#1103;%20&#1087;&#1088;&#1077;&#1079;&#1077;&#1085;&#1090;&#1072;&#1094;&#1080;&#1080;%20&#1044;&#1086;&#1093;&#1086;&#1076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622139569237248"/>
          <c:y val="0.16214901970681356"/>
          <c:w val="0.86016528042168994"/>
          <c:h val="0.61046032138041428"/>
        </c:manualLayout>
      </c:layout>
      <c:bar3DChart>
        <c:barDir val="col"/>
        <c:grouping val="clustered"/>
        <c:ser>
          <c:idx val="0"/>
          <c:order val="0"/>
          <c:tx>
            <c:strRef>
              <c:f>'слайд №2'!$B$3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507537688442212E-2"/>
                  <c:y val="-1.19047619047619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79-471D-A306-9137CC22170C}"/>
                </c:ext>
              </c:extLst>
            </c:dLbl>
            <c:dLbl>
              <c:idx val="1"/>
              <c:layout>
                <c:manualLayout>
                  <c:x val="2.5125628140703519E-2"/>
                  <c:y val="-1.19047619047619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79-471D-A306-9137CC22170C}"/>
                </c:ext>
              </c:extLst>
            </c:dLbl>
            <c:dLbl>
              <c:idx val="2"/>
              <c:layout>
                <c:manualLayout>
                  <c:x val="1.842546063651598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79-471D-A306-9137CC221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380000"/>
              <a:lstStyle/>
              <a:p>
                <a:pPr>
                  <a:defRPr sz="15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№2'!$C$2:$E$2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'слайд №2'!$C$3:$E$3</c:f>
              <c:numCache>
                <c:formatCode>#,##0.0</c:formatCode>
                <c:ptCount val="3"/>
                <c:pt idx="0">
                  <c:v>2407433.6</c:v>
                </c:pt>
                <c:pt idx="1">
                  <c:v>2314720.5</c:v>
                </c:pt>
                <c:pt idx="2">
                  <c:v>2390229.7999999998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79-471D-A306-9137CC22170C}"/>
            </c:ext>
          </c:extLst>
        </c:ser>
        <c:ser>
          <c:idx val="1"/>
          <c:order val="1"/>
          <c:tx>
            <c:strRef>
              <c:f>'слайд №2'!$B$4</c:f>
              <c:strCache>
                <c:ptCount val="1"/>
                <c:pt idx="0">
                  <c:v>Расходы бюджета </c:v>
                </c:pt>
              </c:strCache>
            </c:strRef>
          </c:tx>
          <c:dLbls>
            <c:dLbl>
              <c:idx val="0"/>
              <c:layout>
                <c:manualLayout>
                  <c:x val="4.5226130653266333E-2"/>
                  <c:y val="-5.952380952380952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79-471D-A306-9137CC22170C}"/>
                </c:ext>
              </c:extLst>
            </c:dLbl>
            <c:dLbl>
              <c:idx val="1"/>
              <c:layout>
                <c:manualLayout>
                  <c:x val="4.6901172529313223E-2"/>
                  <c:y val="-5.952380952380952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79-471D-A306-9137CC22170C}"/>
                </c:ext>
              </c:extLst>
            </c:dLbl>
            <c:dLbl>
              <c:idx val="2"/>
              <c:layout>
                <c:manualLayout>
                  <c:x val="5.0251256281406989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79-471D-A306-9137CC221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60000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№2'!$C$2:$E$2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'слайд №2'!$C$4:$E$4</c:f>
              <c:numCache>
                <c:formatCode>#,##0.0</c:formatCode>
                <c:ptCount val="3"/>
                <c:pt idx="0">
                  <c:v>2425755.2999999998</c:v>
                </c:pt>
                <c:pt idx="1">
                  <c:v>2337042.2000000002</c:v>
                </c:pt>
                <c:pt idx="2">
                  <c:v>2410551.5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379-471D-A306-9137CC22170C}"/>
            </c:ext>
          </c:extLst>
        </c:ser>
        <c:ser>
          <c:idx val="2"/>
          <c:order val="2"/>
          <c:tx>
            <c:strRef>
              <c:f>'слайд №2'!$B$5</c:f>
              <c:strCache>
                <c:ptCount val="1"/>
                <c:pt idx="0">
                  <c:v>Условно утвержденные</c:v>
                </c:pt>
              </c:strCache>
            </c:strRef>
          </c:tx>
          <c:dLbls>
            <c:dLbl>
              <c:idx val="1"/>
              <c:layout>
                <c:manualLayout>
                  <c:x val="4.1876046901172505E-2"/>
                  <c:y val="-1.19047619047619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79-471D-A306-9137CC22170C}"/>
                </c:ext>
              </c:extLst>
            </c:dLbl>
            <c:dLbl>
              <c:idx val="2"/>
              <c:layout>
                <c:manualLayout>
                  <c:x val="3.5175879396984952E-2"/>
                  <c:y val="-1.48809523809523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79-471D-A306-9137CC221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380000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№2'!$C$2:$E$2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'слайд №2'!$C$5:$E$5</c:f>
              <c:numCache>
                <c:formatCode>#,##0.0</c:formatCode>
                <c:ptCount val="3"/>
                <c:pt idx="1">
                  <c:v>37989.199999999997</c:v>
                </c:pt>
                <c:pt idx="2">
                  <c:v>77015.5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379-471D-A306-9137CC22170C}"/>
            </c:ext>
          </c:extLst>
        </c:ser>
        <c:shape val="cylinder"/>
        <c:axId val="140680576"/>
        <c:axId val="140698752"/>
        <c:axId val="0"/>
      </c:bar3DChart>
      <c:catAx>
        <c:axId val="140680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698752"/>
        <c:crosses val="autoZero"/>
        <c:auto val="1"/>
        <c:lblAlgn val="ctr"/>
        <c:lblOffset val="100"/>
      </c:catAx>
      <c:valAx>
        <c:axId val="140698752"/>
        <c:scaling>
          <c:orientation val="minMax"/>
        </c:scaling>
        <c:axPos val="l"/>
        <c:majorGridlines/>
        <c:numFmt formatCode="#,##0.0" sourceLinked="1"/>
        <c:tickLblPos val="nextTo"/>
        <c:crossAx val="140680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9995779422044698E-2"/>
          <c:y val="0.83496695725534309"/>
          <c:w val="0.91907668522358477"/>
          <c:h val="0.10616432799982696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7957353732133082E-2"/>
                  <c:y val="-3.6351376580019704E-2"/>
                </c:manualLayout>
              </c:layout>
              <c:showVal val="1"/>
            </c:dLbl>
            <c:dLbl>
              <c:idx val="1"/>
              <c:layout>
                <c:manualLayout>
                  <c:x val="1.6576018829661286E-2"/>
                  <c:y val="-3.1263686181486734E-2"/>
                </c:manualLayout>
              </c:layout>
              <c:showVal val="1"/>
            </c:dLbl>
            <c:dLbl>
              <c:idx val="2"/>
              <c:layout>
                <c:manualLayout>
                  <c:x val="1.3813349024717769E-3"/>
                  <c:y val="-4.8000000000000063E-2"/>
                </c:manualLayout>
              </c:layout>
              <c:showVal val="1"/>
            </c:dLbl>
            <c:dLbl>
              <c:idx val="3"/>
              <c:layout>
                <c:manualLayout>
                  <c:x val="1.3813349024717769E-3"/>
                  <c:y val="-6.4000000000000112E-2"/>
                </c:manualLayout>
              </c:layout>
              <c:showVal val="1"/>
            </c:dLbl>
            <c:dLbl>
              <c:idx val="4"/>
              <c:layout>
                <c:manualLayout>
                  <c:x val="5.5253396098872004E-3"/>
                  <c:y val="-5.333333333333353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6-8'!$B$26:$F$26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6-8'!$B$27:$F$27</c:f>
              <c:numCache>
                <c:formatCode>#,##0.0</c:formatCode>
                <c:ptCount val="5"/>
                <c:pt idx="0">
                  <c:v>21876.7</c:v>
                </c:pt>
                <c:pt idx="1">
                  <c:v>42369.4</c:v>
                </c:pt>
                <c:pt idx="2">
                  <c:v>17855.099999999995</c:v>
                </c:pt>
                <c:pt idx="3">
                  <c:v>73286.600000000006</c:v>
                </c:pt>
                <c:pt idx="4">
                  <c:v>18159.7</c:v>
                </c:pt>
              </c:numCache>
            </c:numRef>
          </c:val>
        </c:ser>
        <c:shape val="cylinder"/>
        <c:axId val="144038528"/>
        <c:axId val="144044416"/>
        <c:axId val="0"/>
      </c:bar3DChart>
      <c:catAx>
        <c:axId val="144038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044416"/>
        <c:crosses val="autoZero"/>
        <c:auto val="1"/>
        <c:lblAlgn val="ctr"/>
        <c:lblOffset val="100"/>
      </c:catAx>
      <c:valAx>
        <c:axId val="144044416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038528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50"/>
      <c:depthPercent val="12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0" h="101600"/>
              <a:bevelB/>
            </a:sp3d>
          </c:spPr>
          <c:dLbls>
            <c:dLbl>
              <c:idx val="0"/>
              <c:layout>
                <c:manualLayout>
                  <c:x val="3.2331395959997004E-2"/>
                  <c:y val="-4.3517691483553514E-2"/>
                </c:manualLayout>
              </c:layout>
              <c:showVal val="1"/>
            </c:dLbl>
            <c:dLbl>
              <c:idx val="1"/>
              <c:layout>
                <c:manualLayout>
                  <c:x val="4.0414244949996403E-2"/>
                  <c:y val="-1.9341196214912749E-2"/>
                </c:manualLayout>
              </c:layout>
              <c:showVal val="1"/>
            </c:dLbl>
            <c:dLbl>
              <c:idx val="2"/>
              <c:layout>
                <c:manualLayout>
                  <c:x val="4.176138644832933E-2"/>
                  <c:y val="-3.3847093376097176E-2"/>
                </c:manualLayout>
              </c:layout>
              <c:showVal val="1"/>
            </c:dLbl>
            <c:dLbl>
              <c:idx val="3"/>
              <c:layout>
                <c:manualLayout>
                  <c:x val="3.0984254461663696E-2"/>
                  <c:y val="-1.4505897161184502E-2"/>
                </c:manualLayout>
              </c:layout>
              <c:showVal val="1"/>
            </c:dLbl>
            <c:dLbl>
              <c:idx val="4"/>
              <c:layout>
                <c:manualLayout>
                  <c:x val="2.6942829966664091E-2"/>
                  <c:y val="-1.9341196214912749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6-8'!$B$32:$F$32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6-8'!$B$33:$F$33</c:f>
              <c:numCache>
                <c:formatCode>#,##0.0</c:formatCode>
                <c:ptCount val="5"/>
                <c:pt idx="0">
                  <c:v>1285173.7</c:v>
                </c:pt>
                <c:pt idx="1">
                  <c:v>2268677.5</c:v>
                </c:pt>
                <c:pt idx="2">
                  <c:v>1701406.5</c:v>
                </c:pt>
                <c:pt idx="3">
                  <c:v>1472999.9</c:v>
                </c:pt>
                <c:pt idx="4">
                  <c:v>1512593.1</c:v>
                </c:pt>
              </c:numCache>
            </c:numRef>
          </c:val>
        </c:ser>
        <c:gapWidth val="155"/>
        <c:gapDepth val="135"/>
        <c:shape val="cylinder"/>
        <c:axId val="144097664"/>
        <c:axId val="144099200"/>
        <c:axId val="0"/>
      </c:bar3DChart>
      <c:catAx>
        <c:axId val="144097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099200"/>
        <c:crosses val="autoZero"/>
        <c:auto val="1"/>
        <c:lblAlgn val="ctr"/>
        <c:lblOffset val="100"/>
      </c:catAx>
      <c:valAx>
        <c:axId val="144099200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09766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7.287987285159319E-3"/>
                  <c:y val="-3.2067144054701006E-2"/>
                </c:manualLayout>
              </c:layout>
              <c:showVal val="1"/>
            </c:dLbl>
            <c:dLbl>
              <c:idx val="1"/>
              <c:layout>
                <c:manualLayout>
                  <c:x val="-2.9151949140637265E-3"/>
                  <c:y val="-3.6648164633943991E-2"/>
                </c:manualLayout>
              </c:layout>
              <c:showVal val="1"/>
            </c:dLbl>
            <c:dLbl>
              <c:idx val="2"/>
              <c:layout>
                <c:manualLayout>
                  <c:x val="7.2879872851593728E-3"/>
                  <c:y val="-2.5195613185836491E-2"/>
                </c:manualLayout>
              </c:layout>
              <c:showVal val="1"/>
            </c:dLbl>
            <c:dLbl>
              <c:idx val="3"/>
              <c:layout>
                <c:manualLayout>
                  <c:x val="1.166077965625492E-2"/>
                  <c:y val="-2.7486123475458011E-2"/>
                </c:manualLayout>
              </c:layout>
              <c:showVal val="1"/>
            </c:dLbl>
            <c:dLbl>
              <c:idx val="4"/>
              <c:layout>
                <c:manualLayout>
                  <c:x val="7.287987285159319E-3"/>
                  <c:y val="-1.832408231697200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'расходы по годам'!$A$4:$E$4</c:f>
              <c:strCache>
                <c:ptCount val="5"/>
                <c:pt idx="0">
                  <c:v>2023         (Факт)</c:v>
                </c:pt>
                <c:pt idx="1">
                  <c:v>2024 (План)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'расходы по годам'!$A$5:$E$5</c:f>
              <c:numCache>
                <c:formatCode>#,##0.0</c:formatCode>
                <c:ptCount val="5"/>
                <c:pt idx="0">
                  <c:v>1821308.2</c:v>
                </c:pt>
                <c:pt idx="1">
                  <c:v>2262823.7000000002</c:v>
                </c:pt>
                <c:pt idx="2">
                  <c:v>2425755.2999999998</c:v>
                </c:pt>
                <c:pt idx="3">
                  <c:v>2337042.2000000002</c:v>
                </c:pt>
                <c:pt idx="4">
                  <c:v>2410551.5</c:v>
                </c:pt>
              </c:numCache>
            </c:numRef>
          </c:val>
        </c:ser>
        <c:shape val="cylinder"/>
        <c:axId val="143542144"/>
        <c:axId val="143543680"/>
        <c:axId val="0"/>
      </c:bar3DChart>
      <c:catAx>
        <c:axId val="143542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543680"/>
        <c:crosses val="autoZero"/>
        <c:auto val="1"/>
        <c:lblAlgn val="ctr"/>
        <c:lblOffset val="100"/>
      </c:catAx>
      <c:valAx>
        <c:axId val="143543680"/>
        <c:scaling>
          <c:orientation val="minMax"/>
        </c:scaling>
        <c:axPos val="l"/>
        <c:majorGridlines/>
        <c:numFmt formatCode="#,##0.0" sourceLinked="1"/>
        <c:tickLblPos val="nextTo"/>
        <c:crossAx val="143542144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4640496006745743"/>
          <c:y val="1.7067996029115046E-2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1003922986466544"/>
          <c:y val="0.22876945296676449"/>
          <c:w val="0.39344680485604788"/>
          <c:h val="0.67761710820630183"/>
        </c:manualLayout>
      </c:layout>
      <c:doughnutChart>
        <c:varyColors val="1"/>
        <c:ser>
          <c:idx val="0"/>
          <c:order val="0"/>
          <c:tx>
            <c:strRef>
              <c:f>'диагра по МП'!$B$3</c:f>
              <c:strCache>
                <c:ptCount val="1"/>
                <c:pt idx="0">
                  <c:v>на 01.01.2024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0E4-4491-8D63-880C91229E86}"/>
              </c:ext>
            </c:extLst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E4-4491-8D63-880C91229E86}"/>
              </c:ext>
            </c:extLst>
          </c:dPt>
          <c:dLbls>
            <c:dLbl>
              <c:idx val="0"/>
              <c:layout>
                <c:manualLayout>
                  <c:x val="-0.13894500972338508"/>
                  <c:y val="-0.3654460401835693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Программные направления деятельности          2 209 820,9 </a:t>
                    </a:r>
                    <a:r>
                      <a:rPr lang="en-US" dirty="0" smtClean="0"/>
                      <a:t>   </a:t>
                    </a:r>
                    <a:r>
                      <a:rPr lang="ru-RU" dirty="0" smtClean="0"/>
                      <a:t>или </a:t>
                    </a:r>
                    <a:r>
                      <a:rPr lang="ru-RU" dirty="0"/>
                      <a:t>97,7%</a:t>
                    </a:r>
                  </a:p>
                </c:rich>
              </c:tx>
              <c:showLegendKey val="1"/>
              <c:showVal val="1"/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0E4-4491-8D63-880C91229E86}"/>
                </c:ext>
              </c:extLst>
            </c:dLbl>
            <c:dLbl>
              <c:idx val="1"/>
              <c:layout>
                <c:manualLayout>
                  <c:x val="8.2665438681415515E-2"/>
                  <c:y val="0.1569879332403931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Непрограммные</a:t>
                    </a:r>
                    <a:r>
                      <a:rPr lang="ru-RU" dirty="0"/>
                      <a:t> направления деятельности          53 002,8 </a:t>
                    </a:r>
                    <a:r>
                      <a:rPr lang="en-US" dirty="0" smtClean="0"/>
                      <a:t>       </a:t>
                    </a:r>
                    <a:r>
                      <a:rPr lang="ru-RU" dirty="0" smtClean="0"/>
                      <a:t>или </a:t>
                    </a:r>
                    <a:r>
                      <a:rPr lang="ru-RU" dirty="0"/>
                      <a:t>2,3%</a:t>
                    </a:r>
                  </a:p>
                </c:rich>
              </c:tx>
              <c:showLegendKey val="1"/>
              <c:showVal val="1"/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0E4-4491-8D63-880C91229E8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Percent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'диагра по МП'!$A$4:$A$5</c:f>
              <c:strCache>
                <c:ptCount val="2"/>
                <c:pt idx="0">
                  <c:v>Программные направления деятельности         </c:v>
                </c:pt>
                <c:pt idx="1">
                  <c:v>Непрограммные направления деятельности         </c:v>
                </c:pt>
              </c:strCache>
            </c:strRef>
          </c:cat>
          <c:val>
            <c:numRef>
              <c:f>'диагра по МП'!$B$4:$B$5</c:f>
              <c:numCache>
                <c:formatCode>#,##0.0</c:formatCode>
                <c:ptCount val="2"/>
                <c:pt idx="0">
                  <c:v>2209820.9</c:v>
                </c:pt>
                <c:pt idx="1">
                  <c:v>53002.8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E4-4491-8D63-880C91229E86}"/>
            </c:ext>
          </c:extLst>
        </c:ser>
        <c:firstSliceAng val="74"/>
        <c:holeSize val="50"/>
      </c:doughnutChart>
    </c:plotArea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3475456269444839"/>
          <c:y val="2.0833333333333388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5717636660044246"/>
          <c:y val="0.26234323020712574"/>
          <c:w val="0.41891076662926213"/>
          <c:h val="0.66964310933436866"/>
        </c:manualLayout>
      </c:layout>
      <c:doughnutChart>
        <c:varyColors val="1"/>
        <c:ser>
          <c:idx val="0"/>
          <c:order val="0"/>
          <c:tx>
            <c:strRef>
              <c:f>'диагра по МП'!$B$8</c:f>
              <c:strCache>
                <c:ptCount val="1"/>
                <c:pt idx="0">
                  <c:v>на 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640-4CE3-BE52-6FF045C3128B}"/>
              </c:ext>
            </c:extLst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40-4CE3-BE52-6FF045C3128B}"/>
              </c:ext>
            </c:extLst>
          </c:dPt>
          <c:dLbls>
            <c:dLbl>
              <c:idx val="0"/>
              <c:layout>
                <c:manualLayout>
                  <c:x val="-9.1813349334277913E-2"/>
                  <c:y val="-0.50912057989363857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П</a:t>
                    </a:r>
                    <a:r>
                      <a:rPr lang="ru-RU" dirty="0"/>
                      <a:t>рограммные направления деятельности          </a:t>
                    </a:r>
                    <a:r>
                      <a:rPr lang="ru-RU" sz="2000" b="1" dirty="0"/>
                      <a:t>2 355 453,1  </a:t>
                    </a:r>
                    <a:r>
                      <a:rPr lang="en-US" sz="2000" b="1" dirty="0" smtClean="0"/>
                      <a:t>  </a:t>
                    </a:r>
                    <a:r>
                      <a:rPr lang="ru-RU" sz="2000" b="1" dirty="0" smtClean="0"/>
                      <a:t>   </a:t>
                    </a:r>
                    <a:r>
                      <a:rPr lang="ru-RU" dirty="0"/>
                      <a:t>или 97,1%</a:t>
                    </a:r>
                  </a:p>
                </c:rich>
              </c:tx>
              <c:showLegendKey val="1"/>
              <c:showVal val="1"/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640-4CE3-BE52-6FF045C3128B}"/>
                </c:ext>
              </c:extLst>
            </c:dLbl>
            <c:dLbl>
              <c:idx val="1"/>
              <c:layout>
                <c:manualLayout>
                  <c:x val="6.7933836571124881E-2"/>
                  <c:y val="-0.19588834993176868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 </a:t>
                    </a:r>
                    <a:r>
                      <a:rPr lang="ru-RU" dirty="0" err="1"/>
                      <a:t>Непрограммные</a:t>
                    </a:r>
                    <a:r>
                      <a:rPr lang="ru-RU" dirty="0"/>
                      <a:t> направления деятельности          </a:t>
                    </a:r>
                    <a:r>
                      <a:rPr lang="ru-RU" sz="2400" b="1" dirty="0"/>
                      <a:t>70 302,2 </a:t>
                    </a:r>
                    <a:r>
                      <a:rPr lang="ru-RU" dirty="0"/>
                      <a:t>или 2,9%</a:t>
                    </a:r>
                  </a:p>
                </c:rich>
              </c:tx>
              <c:showLegendKey val="1"/>
              <c:showVal val="1"/>
              <c:showCatName val="1"/>
              <c:showPercent val="1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640-4CE3-BE52-6FF045C3128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Percent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'диагра по МП'!$A$9:$A$10</c:f>
              <c:strCache>
                <c:ptCount val="2"/>
                <c:pt idx="0">
                  <c:v>Программные направления деятельности         </c:v>
                </c:pt>
                <c:pt idx="1">
                  <c:v>Непрограммные направления деятельности         </c:v>
                </c:pt>
              </c:strCache>
            </c:strRef>
          </c:cat>
          <c:val>
            <c:numRef>
              <c:f>'диагра по МП'!$B$9:$B$10</c:f>
              <c:numCache>
                <c:formatCode>#,##0.0</c:formatCode>
                <c:ptCount val="2"/>
                <c:pt idx="0">
                  <c:v>2355453.1</c:v>
                </c:pt>
                <c:pt idx="1">
                  <c:v>70302.2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40-4CE3-BE52-6FF045C3128B}"/>
            </c:ext>
          </c:extLst>
        </c:ser>
        <c:firstSliceAng val="49"/>
        <c:holeSize val="50"/>
      </c:doughnutChart>
    </c:plotArea>
    <c:plotVisOnly val="1"/>
    <c:dispBlanksAs val="zero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view3D>
      <c:rAngAx val="1"/>
    </c:view3D>
    <c:plotArea>
      <c:layout>
        <c:manualLayout>
          <c:layoutTarget val="inner"/>
          <c:xMode val="edge"/>
          <c:yMode val="edge"/>
          <c:x val="0.47145387762015539"/>
          <c:y val="6.1726224356370839E-2"/>
          <c:w val="0.46120467489040395"/>
          <c:h val="0.90008058348700437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428256070640177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324503311258278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'Елочка МП'!$A$4:$A$20</c:f>
              <c:strCache>
                <c:ptCount val="17"/>
                <c:pt idx="0">
                  <c:v> "Развитие системы образования и реализация молодежной политики"</c:v>
                </c:pt>
                <c:pt idx="1">
                  <c:v> "Развитие культуры"</c:v>
                </c:pt>
                <c:pt idx="2">
                  <c:v> "Развитие транспортного комплекса"</c:v>
                </c:pt>
                <c:pt idx="3">
                  <c:v> "Социальная поддержка населения"</c:v>
                </c:pt>
                <c:pt idx="4">
                  <c:v> "Развитие жилищно-коммунального хозяйства и повышения энергетической эффективности"</c:v>
                </c:pt>
                <c:pt idx="5">
                  <c:v> "Совершенствование социально-экономической политики"</c:v>
                </c:pt>
                <c:pt idx="6">
                  <c:v> "Развитие физической культуры и спорта"</c:v>
                </c:pt>
                <c:pt idx="7">
                  <c:v> "Формирование современной городской среды"</c:v>
                </c:pt>
                <c:pt idx="8">
                  <c:v> "Профилактика терроризма, а также минимизация и (или) ликвидация последствий его проявлений"</c:v>
                </c:pt>
                <c:pt idx="9">
                  <c:v> "Управление финансами муниципального образования Алапаевское"</c:v>
                </c:pt>
                <c:pt idx="10">
                  <c:v> "Обеспечение общественной безопасности"</c:v>
                </c:pt>
                <c:pt idx="11">
                  <c:v> "Повышение эффективности управления муниципальной собственностью"</c:v>
                </c:pt>
                <c:pt idx="12">
                  <c:v> "Обеспечение рационального и безопасного природопользования"</c:v>
                </c:pt>
                <c:pt idx="13">
                  <c:v> "Реализация основных направлений муниципальной политики в строительном комплексе"</c:v>
                </c:pt>
                <c:pt idx="14">
                  <c:v> "Обеспечение деятельности по комплектованию, учету, хранению и использованию архивных документов"</c:v>
                </c:pt>
                <c:pt idx="15">
                  <c:v> "Развитие кадровой политики в системе муниципального управления муниципального образования Алапаевское и противодействие коррупции"</c:v>
                </c:pt>
                <c:pt idx="16">
                  <c:v> "Формирование здорового образа жизни населения"</c:v>
                </c:pt>
              </c:strCache>
            </c:strRef>
          </c:cat>
          <c:val>
            <c:numRef>
              <c:f>'Елочка МП'!$B$4:$B$20</c:f>
              <c:numCache>
                <c:formatCode>#,##0.0</c:formatCode>
                <c:ptCount val="17"/>
                <c:pt idx="0">
                  <c:v>1229133.4000000004</c:v>
                </c:pt>
                <c:pt idx="1">
                  <c:v>262757.5</c:v>
                </c:pt>
                <c:pt idx="2">
                  <c:v>196573.4</c:v>
                </c:pt>
                <c:pt idx="3">
                  <c:v>160166.29999999999</c:v>
                </c:pt>
                <c:pt idx="4">
                  <c:v>114089.3</c:v>
                </c:pt>
                <c:pt idx="5">
                  <c:v>112183.4</c:v>
                </c:pt>
                <c:pt idx="6">
                  <c:v>109552.1</c:v>
                </c:pt>
                <c:pt idx="7">
                  <c:v>50715.6</c:v>
                </c:pt>
                <c:pt idx="8">
                  <c:v>50981</c:v>
                </c:pt>
                <c:pt idx="9">
                  <c:v>21504.7</c:v>
                </c:pt>
                <c:pt idx="10">
                  <c:v>17961</c:v>
                </c:pt>
                <c:pt idx="11">
                  <c:v>17821.900000000001</c:v>
                </c:pt>
                <c:pt idx="12">
                  <c:v>7753</c:v>
                </c:pt>
                <c:pt idx="13">
                  <c:v>3000</c:v>
                </c:pt>
                <c:pt idx="14">
                  <c:v>745.5</c:v>
                </c:pt>
                <c:pt idx="15">
                  <c:v>265</c:v>
                </c:pt>
                <c:pt idx="16">
                  <c:v>250</c:v>
                </c:pt>
              </c:numCache>
            </c:numRef>
          </c:val>
        </c:ser>
        <c:shape val="cylinder"/>
        <c:axId val="144355712"/>
        <c:axId val="144357248"/>
        <c:axId val="0"/>
      </c:bar3DChart>
      <c:catAx>
        <c:axId val="144355712"/>
        <c:scaling>
          <c:orientation val="minMax"/>
        </c:scaling>
        <c:axPos val="l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4357248"/>
        <c:crosses val="autoZero"/>
        <c:auto val="1"/>
        <c:lblAlgn val="ctr"/>
        <c:lblOffset val="100"/>
      </c:catAx>
      <c:valAx>
        <c:axId val="144357248"/>
        <c:scaling>
          <c:orientation val="minMax"/>
        </c:scaling>
        <c:axPos val="b"/>
        <c:majorGridlines/>
        <c:numFmt formatCode="#,##0.0" sourceLinked="1"/>
        <c:tickLblPos val="nextTo"/>
        <c:crossAx val="14435571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.24968084382700206"/>
          <c:y val="0.24249419817551157"/>
          <c:w val="0.7212848139441248"/>
          <c:h val="0.60709305857717766"/>
        </c:manualLayout>
      </c:layout>
      <c:doughnutChart>
        <c:varyColors val="1"/>
        <c:ser>
          <c:idx val="0"/>
          <c:order val="0"/>
          <c:tx>
            <c:strRef>
              <c:f>'слайд № 4'!$C$34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7988692536771935E-2"/>
                  <c:y val="-0.14544047574960825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5-47AC-95FB-AA19184F8F24}"/>
                </c:ext>
              </c:extLst>
            </c:dLbl>
            <c:dLbl>
              <c:idx val="1"/>
              <c:layout>
                <c:manualLayout>
                  <c:x val="9.2387114329337411E-3"/>
                  <c:y val="7.425286079324519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45-47AC-95FB-AA19184F8F24}"/>
                </c:ext>
              </c:extLst>
            </c:dLbl>
            <c:dLbl>
              <c:idx val="2"/>
              <c:layout>
                <c:manualLayout>
                  <c:x val="-2.4777781137095427E-2"/>
                  <c:y val="0.1432197348442768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5-47AC-95FB-AA19184F8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'слайд № 4'!$B$35:$B$37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'слайд № 4'!$C$35:$C$37</c:f>
              <c:numCache>
                <c:formatCode>#,##0.0</c:formatCode>
                <c:ptCount val="3"/>
                <c:pt idx="0">
                  <c:v>688172</c:v>
                </c:pt>
                <c:pt idx="1">
                  <c:v>17855.099999999977</c:v>
                </c:pt>
                <c:pt idx="2">
                  <c:v>1701406.5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45-47AC-95FB-AA19184F8F24}"/>
            </c:ext>
          </c:extLst>
        </c:ser>
        <c:firstSliceAng val="0"/>
        <c:holeSize val="50"/>
      </c:doughnut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185711391544731"/>
          <c:y val="0.18138812347935926"/>
          <c:w val="0.59031006358770521"/>
          <c:h val="0.60177716767087897"/>
        </c:manualLayout>
      </c:layout>
      <c:doughnutChart>
        <c:varyColors val="1"/>
        <c:ser>
          <c:idx val="0"/>
          <c:order val="0"/>
          <c:tx>
            <c:strRef>
              <c:f>'слайд № 4'!$C$4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3350" h="120650"/>
              <a:bevelB w="114300" h="114300"/>
            </a:sp3d>
          </c:spPr>
          <c:explosion val="31"/>
          <c:dLbls>
            <c:dLbl>
              <c:idx val="0"/>
              <c:layout>
                <c:manualLayout>
                  <c:x val="-0.14540933360345601"/>
                  <c:y val="-7.36071730272642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35-407A-AA13-04E8561AB91F}"/>
                </c:ext>
              </c:extLst>
            </c:dLbl>
            <c:dLbl>
              <c:idx val="1"/>
              <c:layout>
                <c:manualLayout>
                  <c:x val="6.3318781573289309E-2"/>
                  <c:y val="-0.1034547025606725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35-407A-AA13-04E8561AB91F}"/>
                </c:ext>
              </c:extLst>
            </c:dLbl>
            <c:dLbl>
              <c:idx val="2"/>
              <c:layout>
                <c:manualLayout>
                  <c:x val="-0.11178594535247717"/>
                  <c:y val="8.12986505104556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35-407A-AA13-04E8561AB9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'слайд № 4'!$B$5:$B$7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'слайд № 4'!$C$5:$C$7</c:f>
              <c:numCache>
                <c:formatCode>#,##0.0</c:formatCode>
                <c:ptCount val="3"/>
                <c:pt idx="0">
                  <c:v>231332.6</c:v>
                </c:pt>
                <c:pt idx="1">
                  <c:v>30070.5</c:v>
                </c:pt>
                <c:pt idx="2">
                  <c:v>1985979.2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35-407A-AA13-04E8561AB91F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89574361018727"/>
          <c:y val="0.39416818270192233"/>
          <c:w val="0.25738071586817196"/>
          <c:h val="0.35027834554287413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180"/>
      <c:perspective val="30"/>
    </c:view3D>
    <c:plotArea>
      <c:layout>
        <c:manualLayout>
          <c:layoutTarget val="inner"/>
          <c:xMode val="edge"/>
          <c:yMode val="edge"/>
          <c:x val="0.16046112422993475"/>
          <c:y val="3.2981805440421216E-2"/>
          <c:w val="0.7216507062380747"/>
          <c:h val="0.9670181945595797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77800" h="127000"/>
              <a:bevelB w="107950" h="114300"/>
            </a:sp3d>
          </c:spPr>
          <c:explosion val="25"/>
          <c:dLbls>
            <c:dLbl>
              <c:idx val="0"/>
              <c:layout>
                <c:manualLayout>
                  <c:x val="0.17109325305194203"/>
                  <c:y val="-0.1032261287680774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6B-4DA1-945C-2B03C4680D1E}"/>
                </c:ext>
              </c:extLst>
            </c:dLbl>
            <c:dLbl>
              <c:idx val="2"/>
              <c:layout>
                <c:manualLayout>
                  <c:x val="-4.3458039612070086E-2"/>
                  <c:y val="-0.1450023171192203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6B-4DA1-945C-2B03C4680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'слайд 5'!$A$10:$A$12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'слайд 5'!$B$10:$B$12</c:f>
              <c:numCache>
                <c:formatCode>0.0%</c:formatCode>
                <c:ptCount val="3"/>
                <c:pt idx="0">
                  <c:v>0.53800000000000003</c:v>
                </c:pt>
                <c:pt idx="1">
                  <c:v>3.0000000000000002E-2</c:v>
                </c:pt>
                <c:pt idx="2">
                  <c:v>0.43200000000000033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6B-4DA1-945C-2B03C4680D1E}"/>
            </c:ext>
          </c:extLst>
        </c:ser>
      </c:pie3DChart>
    </c:plotArea>
    <c:legend>
      <c:legendPos val="r"/>
      <c:layout>
        <c:manualLayout>
          <c:xMode val="edge"/>
          <c:yMode val="edge"/>
          <c:x val="2.1779667662922778E-3"/>
          <c:y val="0.70546576998278343"/>
          <c:w val="0.99505546212629503"/>
          <c:h val="0.28616398682183641"/>
        </c:manualLayout>
      </c:layout>
      <c:txPr>
        <a:bodyPr/>
        <a:lstStyle/>
        <a:p>
          <a:pPr>
            <a:defRPr sz="2000" b="0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230"/>
      <c:perspective val="50"/>
    </c:view3D>
    <c:plotArea>
      <c:layout>
        <c:manualLayout>
          <c:layoutTarget val="inner"/>
          <c:xMode val="edge"/>
          <c:yMode val="edge"/>
          <c:x val="0.14829618047489707"/>
          <c:y val="9.8501935897681234E-3"/>
          <c:w val="0.53024655002129339"/>
          <c:h val="0.7583664956959544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52400" h="139700"/>
              <a:bevelB w="114300" h="101600"/>
            </a:sp3d>
          </c:spPr>
          <c:explosion val="22"/>
          <c:dLbls>
            <c:dLbl>
              <c:idx val="0"/>
              <c:layout>
                <c:manualLayout>
                  <c:x val="6.6886823181262683E-2"/>
                  <c:y val="-5.936712606467207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D0-42A2-A43D-35DB016A07DF}"/>
                </c:ext>
              </c:extLst>
            </c:dLbl>
            <c:dLbl>
              <c:idx val="1"/>
              <c:layout>
                <c:manualLayout>
                  <c:x val="4.1770926967710717E-2"/>
                  <c:y val="-1.1352580927384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D0-42A2-A43D-35DB016A07DF}"/>
                </c:ext>
              </c:extLst>
            </c:dLbl>
            <c:dLbl>
              <c:idx val="2"/>
              <c:layout>
                <c:manualLayout>
                  <c:x val="2.5380544838452188E-2"/>
                  <c:y val="-5.746864975211374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D0-42A2-A43D-35DB016A07DF}"/>
                </c:ext>
              </c:extLst>
            </c:dLbl>
            <c:dLbl>
              <c:idx val="4"/>
              <c:layout>
                <c:manualLayout>
                  <c:x val="-5.3721934936522336E-3"/>
                  <c:y val="1.23264807015531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D0-42A2-A43D-35DB016A07DF}"/>
                </c:ext>
              </c:extLst>
            </c:dLbl>
            <c:dLbl>
              <c:idx val="5"/>
              <c:layout>
                <c:manualLayout>
                  <c:x val="-2.8492888416438558E-2"/>
                  <c:y val="1.51541265675124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D0-42A2-A43D-35DB016A07DF}"/>
                </c:ext>
              </c:extLst>
            </c:dLbl>
            <c:dLbl>
              <c:idx val="6"/>
              <c:layout>
                <c:manualLayout>
                  <c:x val="-6.1126573057539074E-2"/>
                  <c:y val="-7.99848352289297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D0-42A2-A43D-35DB016A07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'слайд 5'!$A$2:$A$8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налоги на совокупный доход </c:v>
                </c:pt>
                <c:pt idx="3">
                  <c:v>доходы от использования имущества </c:v>
                </c:pt>
                <c:pt idx="4">
                  <c:v>акцизы на нефтепродукты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доходы</c:v>
                </c:pt>
              </c:strCache>
            </c:strRef>
          </c:cat>
          <c:val>
            <c:numRef>
              <c:f>'слайд 5'!$B$2:$B$8</c:f>
              <c:numCache>
                <c:formatCode>0.0%</c:formatCode>
                <c:ptCount val="7"/>
                <c:pt idx="0">
                  <c:v>0.74500000000000066</c:v>
                </c:pt>
                <c:pt idx="1">
                  <c:v>3.3000000000000002E-2</c:v>
                </c:pt>
                <c:pt idx="2">
                  <c:v>6.1000000000000013E-2</c:v>
                </c:pt>
                <c:pt idx="3">
                  <c:v>2.0000000000000011E-2</c:v>
                </c:pt>
                <c:pt idx="4">
                  <c:v>0.13500000000000001</c:v>
                </c:pt>
                <c:pt idx="5">
                  <c:v>3.0000000000000027E-3</c:v>
                </c:pt>
                <c:pt idx="6">
                  <c:v>3.0000000000000027E-3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AD0-42A2-A43D-35DB016A07DF}"/>
            </c:ext>
          </c:extLst>
        </c:ser>
      </c:pie3DChart>
    </c:plotArea>
    <c:legend>
      <c:legendPos val="r"/>
      <c:layout>
        <c:manualLayout>
          <c:xMode val="edge"/>
          <c:yMode val="edge"/>
          <c:x val="0.10036242816454738"/>
          <c:y val="0.5728127734033247"/>
          <c:w val="0.67105927624203499"/>
          <c:h val="0.42718722659667541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70"/>
      <c:depthPercent val="7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4336917562723999E-2"/>
                  <c:y val="-5.568446832050680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9497305173783784E-2"/>
                </c:manualLayout>
              </c:layout>
              <c:showVal val="1"/>
            </c:dLbl>
            <c:dLbl>
              <c:idx val="2"/>
              <c:layout>
                <c:manualLayout>
                  <c:x val="2.8673835125448094E-3"/>
                  <c:y val="-4.3310142027060787E-2"/>
                </c:manualLayout>
              </c:layout>
              <c:showVal val="1"/>
            </c:dLbl>
            <c:dLbl>
              <c:idx val="3"/>
              <c:layout>
                <c:manualLayout>
                  <c:x val="1.4336917562723986E-3"/>
                  <c:y val="-3.7122978880337831E-2"/>
                </c:manualLayout>
              </c:layout>
              <c:showVal val="1"/>
            </c:dLbl>
            <c:dLbl>
              <c:idx val="4"/>
              <c:layout>
                <c:manualLayout>
                  <c:x val="-2.8673835125447079E-3"/>
                  <c:y val="-5.5684468320506803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6-8'!$B$3:$F$3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6-8'!$B$4:$F$4</c:f>
              <c:numCache>
                <c:formatCode>#,##0.0</c:formatCode>
                <c:ptCount val="5"/>
                <c:pt idx="0">
                  <c:v>376298.6</c:v>
                </c:pt>
                <c:pt idx="1">
                  <c:v>66929.5</c:v>
                </c:pt>
                <c:pt idx="2">
                  <c:v>526169</c:v>
                </c:pt>
                <c:pt idx="3">
                  <c:v>594045</c:v>
                </c:pt>
                <c:pt idx="4">
                  <c:v>669488</c:v>
                </c:pt>
              </c:numCache>
            </c:numRef>
          </c:val>
        </c:ser>
        <c:shape val="cylinder"/>
        <c:axId val="143655680"/>
        <c:axId val="143657216"/>
        <c:axId val="0"/>
      </c:bar3DChart>
      <c:catAx>
        <c:axId val="143655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657216"/>
        <c:crosses val="autoZero"/>
        <c:auto val="1"/>
        <c:lblAlgn val="ctr"/>
        <c:lblOffset val="100"/>
      </c:catAx>
      <c:valAx>
        <c:axId val="143657216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655680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>
      <a:bevelT/>
      <a:bevelB/>
    </a:sp3d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40"/>
      <c:depthPercent val="7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95250"/>
              <a:bevelB/>
            </a:sp3d>
          </c:spPr>
          <c:dLbls>
            <c:dLbl>
              <c:idx val="0"/>
              <c:layout>
                <c:manualLayout>
                  <c:x val="7.1955391736484436E-3"/>
                  <c:y val="-1.1145943403181246E-2"/>
                </c:manualLayout>
              </c:layout>
              <c:showVal val="1"/>
            </c:dLbl>
            <c:dLbl>
              <c:idx val="1"/>
              <c:layout>
                <c:manualLayout>
                  <c:x val="1.8708401851485926E-2"/>
                  <c:y val="-3.3437830209543822E-2"/>
                </c:manualLayout>
              </c:layout>
              <c:showVal val="1"/>
            </c:dLbl>
            <c:dLbl>
              <c:idx val="2"/>
              <c:layout>
                <c:manualLayout>
                  <c:x val="2.1586617520945327E-2"/>
                  <c:y val="-3.3437830209543822E-2"/>
                </c:manualLayout>
              </c:layout>
              <c:showVal val="1"/>
            </c:dLbl>
            <c:dLbl>
              <c:idx val="3"/>
              <c:layout>
                <c:manualLayout>
                  <c:x val="1.7269294016756202E-2"/>
                  <c:y val="-3.3437830209543808E-2"/>
                </c:manualLayout>
              </c:layout>
              <c:showVal val="1"/>
            </c:dLbl>
            <c:dLbl>
              <c:idx val="4"/>
              <c:layout>
                <c:manualLayout>
                  <c:x val="2.4464833190404617E-2"/>
                  <c:y val="-5.015674531431560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6-8'!$B$8:$F$8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6-8'!$B$9:$F$9</c:f>
              <c:numCache>
                <c:formatCode>#,##0.0</c:formatCode>
                <c:ptCount val="5"/>
                <c:pt idx="0">
                  <c:v>84119.9</c:v>
                </c:pt>
                <c:pt idx="1">
                  <c:v>84554</c:v>
                </c:pt>
                <c:pt idx="2">
                  <c:v>95224</c:v>
                </c:pt>
                <c:pt idx="3">
                  <c:v>100356</c:v>
                </c:pt>
                <c:pt idx="4">
                  <c:v>107543</c:v>
                </c:pt>
              </c:numCache>
            </c:numRef>
          </c:val>
        </c:ser>
        <c:shape val="cylinder"/>
        <c:axId val="143926784"/>
        <c:axId val="143928320"/>
        <c:axId val="0"/>
      </c:bar3DChart>
      <c:catAx>
        <c:axId val="143926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928320"/>
        <c:crosses val="autoZero"/>
        <c:auto val="1"/>
        <c:lblAlgn val="ctr"/>
        <c:lblOffset val="100"/>
      </c:catAx>
      <c:valAx>
        <c:axId val="143928320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.0" sourceLinked="1"/>
        <c:tickLblPos val="nextTo"/>
        <c:spPr>
          <a:ln w="0"/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926784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4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7950" h="95250"/>
              <a:bevelB/>
            </a:sp3d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6-8'!$B$14:$F$14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6-8'!$B$15:$F$15</c:f>
              <c:numCache>
                <c:formatCode>#,##0.0</c:formatCode>
                <c:ptCount val="5"/>
                <c:pt idx="0">
                  <c:v>33552</c:v>
                </c:pt>
                <c:pt idx="1">
                  <c:v>53867.8</c:v>
                </c:pt>
                <c:pt idx="2">
                  <c:v>43166</c:v>
                </c:pt>
                <c:pt idx="3">
                  <c:v>49868</c:v>
                </c:pt>
                <c:pt idx="4">
                  <c:v>57680</c:v>
                </c:pt>
              </c:numCache>
            </c:numRef>
          </c:val>
        </c:ser>
        <c:gapWidth val="171"/>
        <c:gapDepth val="182"/>
        <c:shape val="cylinder"/>
        <c:axId val="143949184"/>
        <c:axId val="143950976"/>
        <c:axId val="0"/>
      </c:bar3DChart>
      <c:catAx>
        <c:axId val="143949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950976"/>
        <c:crosses val="autoZero"/>
        <c:auto val="1"/>
        <c:lblAlgn val="ctr"/>
        <c:lblOffset val="100"/>
      </c:catAx>
      <c:valAx>
        <c:axId val="143950976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949184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40"/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2.9197080291970798E-2"/>
                  <c:y val="-2.2630844593812045E-2"/>
                </c:manualLayout>
              </c:layout>
              <c:showVal val="1"/>
            </c:dLbl>
            <c:dLbl>
              <c:idx val="1"/>
              <c:layout>
                <c:manualLayout>
                  <c:x val="1.9464720194647265E-2"/>
                  <c:y val="-5.2805304052228129E-2"/>
                </c:manualLayout>
              </c:layout>
              <c:showVal val="1"/>
            </c:dLbl>
            <c:dLbl>
              <c:idx val="2"/>
              <c:layout>
                <c:manualLayout>
                  <c:x val="1.5293708724365661E-2"/>
                  <c:y val="-5.2805304052228087E-2"/>
                </c:manualLayout>
              </c:layout>
              <c:showVal val="1"/>
            </c:dLbl>
            <c:dLbl>
              <c:idx val="3"/>
              <c:layout>
                <c:manualLayout>
                  <c:x val="2.0855057351407715E-2"/>
                  <c:y val="-4.5261689187623938E-2"/>
                </c:manualLayout>
              </c:layout>
              <c:showVal val="1"/>
            </c:dLbl>
            <c:dLbl>
              <c:idx val="4"/>
              <c:layout>
                <c:manualLayout>
                  <c:x val="2.5026068821689271E-2"/>
                  <c:y val="-3.017445945841597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'слайды 6-8'!$B$20:$F$20</c:f>
              <c:strCache>
                <c:ptCount val="5"/>
                <c:pt idx="0">
                  <c:v>2023 год (факт)</c:v>
                </c:pt>
                <c:pt idx="1">
                  <c:v>2024 год (план)</c:v>
                </c:pt>
                <c:pt idx="2">
                  <c:v>2025 год (план)</c:v>
                </c:pt>
                <c:pt idx="3">
                  <c:v>2026 год (план)</c:v>
                </c:pt>
                <c:pt idx="4">
                  <c:v>2027 год (план)</c:v>
                </c:pt>
              </c:strCache>
            </c:strRef>
          </c:cat>
          <c:val>
            <c:numRef>
              <c:f>'слайды 6-8'!$B$21:$F$21</c:f>
              <c:numCache>
                <c:formatCode>#,##0.0</c:formatCode>
                <c:ptCount val="5"/>
                <c:pt idx="0">
                  <c:v>20603.5</c:v>
                </c:pt>
                <c:pt idx="1">
                  <c:v>25981.3</c:v>
                </c:pt>
                <c:pt idx="2">
                  <c:v>23613</c:v>
                </c:pt>
                <c:pt idx="3">
                  <c:v>24165</c:v>
                </c:pt>
                <c:pt idx="4">
                  <c:v>24766</c:v>
                </c:pt>
              </c:numCache>
            </c:numRef>
          </c:val>
        </c:ser>
        <c:shape val="cylinder"/>
        <c:axId val="143987840"/>
        <c:axId val="143989376"/>
        <c:axId val="0"/>
      </c:bar3DChart>
      <c:catAx>
        <c:axId val="143987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989376"/>
        <c:crosses val="autoZero"/>
        <c:auto val="1"/>
        <c:lblAlgn val="ctr"/>
        <c:lblOffset val="100"/>
      </c:catAx>
      <c:valAx>
        <c:axId val="143989376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987840"/>
        <c:crosses val="autoZero"/>
        <c:crossBetween val="between"/>
      </c:valAx>
    </c:plotArea>
    <c:plotVisOnly val="1"/>
  </c:chart>
  <c:externalData r:id="rId1"/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90B06-9883-4E3D-99AB-6052C387180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20E19E-3731-4383-AF88-1DB903FE0EB5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Объявление в средствах массовой информации о проведении Публичных слушаний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D01D4E-DCE0-4ED3-BCEE-2F4B8D4AF4AD}" type="parTrans" cxnId="{16B3B5C1-5D39-4CC6-BE0F-3A48777AE21C}">
      <dgm:prSet/>
      <dgm:spPr/>
      <dgm:t>
        <a:bodyPr/>
        <a:lstStyle/>
        <a:p>
          <a:endParaRPr lang="ru-RU"/>
        </a:p>
      </dgm:t>
    </dgm:pt>
    <dgm:pt modelId="{50A63241-4E73-4252-B6F8-B97BEE20B98F}" type="sibTrans" cxnId="{16B3B5C1-5D39-4CC6-BE0F-3A48777AE21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A376413-DF9A-4759-8BA6-3D97766433F9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Внесение предложений по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проекту</a:t>
          </a:r>
          <a:r>
            <a:rPr lang="ru-RU" b="1" dirty="0" smtClean="0">
              <a:solidFill>
                <a:schemeClr val="tx1"/>
              </a:solidFill>
            </a:rPr>
            <a:t> бюджета на  Публичные слушания</a:t>
          </a:r>
          <a:endParaRPr lang="ru-RU" b="1" dirty="0">
            <a:solidFill>
              <a:schemeClr val="tx1"/>
            </a:solidFill>
          </a:endParaRPr>
        </a:p>
      </dgm:t>
    </dgm:pt>
    <dgm:pt modelId="{61DC85ED-2AB6-4715-A1CE-F2BC10759782}" type="parTrans" cxnId="{E7FD821E-807C-4ED0-8828-BA0393EAFF3B}">
      <dgm:prSet/>
      <dgm:spPr/>
      <dgm:t>
        <a:bodyPr/>
        <a:lstStyle/>
        <a:p>
          <a:endParaRPr lang="ru-RU"/>
        </a:p>
      </dgm:t>
    </dgm:pt>
    <dgm:pt modelId="{B5CA5DD5-162B-4063-8661-C9CDB739EE2C}" type="sibTrans" cxnId="{E7FD821E-807C-4ED0-8828-BA0393EAFF3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C75B34F-ADA9-4A99-8D27-A9853E615757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Регистрация перед началом проведения и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участия</a:t>
          </a:r>
          <a:r>
            <a:rPr lang="ru-RU" b="1" dirty="0" smtClean="0">
              <a:solidFill>
                <a:schemeClr val="tx1"/>
              </a:solidFill>
            </a:rPr>
            <a:t> в Публичных слушаниях</a:t>
          </a:r>
          <a:endParaRPr lang="ru-RU" b="1" dirty="0">
            <a:solidFill>
              <a:schemeClr val="tx1"/>
            </a:solidFill>
          </a:endParaRPr>
        </a:p>
      </dgm:t>
    </dgm:pt>
    <dgm:pt modelId="{D9F148A7-AB03-483D-8D7F-289F30451329}" type="parTrans" cxnId="{DC70D8C3-D8EF-4E04-9F87-EA79A1B56442}">
      <dgm:prSet/>
      <dgm:spPr/>
      <dgm:t>
        <a:bodyPr/>
        <a:lstStyle/>
        <a:p>
          <a:endParaRPr lang="ru-RU"/>
        </a:p>
      </dgm:t>
    </dgm:pt>
    <dgm:pt modelId="{578748FC-5934-4DCD-965A-ED0339581405}" type="sibTrans" cxnId="{DC70D8C3-D8EF-4E04-9F87-EA79A1B56442}">
      <dgm:prSet/>
      <dgm:spPr/>
      <dgm:t>
        <a:bodyPr/>
        <a:lstStyle/>
        <a:p>
          <a:endParaRPr lang="ru-RU"/>
        </a:p>
      </dgm:t>
    </dgm:pt>
    <dgm:pt modelId="{DD33F07B-BF5E-4B6B-B664-817DC230CA22}" type="pres">
      <dgm:prSet presAssocID="{45690B06-9883-4E3D-99AB-6052C38718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0A28DC-67B3-49AC-A430-CF0DB0338D90}" type="pres">
      <dgm:prSet presAssocID="{1420E19E-3731-4383-AF88-1DB903FE0EB5}" presName="node" presStyleLbl="node1" presStyleIdx="0" presStyleCnt="3" custScaleY="70798" custLinFactNeighborX="248" custLinFactNeighborY="-19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AD7E9-FF31-405B-BC31-DA13B8398BAC}" type="pres">
      <dgm:prSet presAssocID="{50A63241-4E73-4252-B6F8-B97BEE20B98F}" presName="sibTrans" presStyleLbl="sibTrans2D1" presStyleIdx="0" presStyleCnt="2" custLinFactNeighborX="-4636" custLinFactNeighborY="-15733"/>
      <dgm:spPr/>
      <dgm:t>
        <a:bodyPr/>
        <a:lstStyle/>
        <a:p>
          <a:endParaRPr lang="ru-RU"/>
        </a:p>
      </dgm:t>
    </dgm:pt>
    <dgm:pt modelId="{CD775BCD-C898-4D29-863A-09CB708BC5DE}" type="pres">
      <dgm:prSet presAssocID="{50A63241-4E73-4252-B6F8-B97BEE20B98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9054A96-460B-49D9-B847-F656838E6B04}" type="pres">
      <dgm:prSet presAssocID="{EA376413-DF9A-4759-8BA6-3D97766433F9}" presName="node" presStyleLbl="node1" presStyleIdx="1" presStyleCnt="3" custScaleX="114935" custScaleY="76026" custLinFactNeighborX="-382" custLinFactNeighborY="-20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AF1F7-5902-4BD6-9924-DECCD3F5A77E}" type="pres">
      <dgm:prSet presAssocID="{B5CA5DD5-162B-4063-8661-C9CDB739EE2C}" presName="sibTrans" presStyleLbl="sibTrans2D1" presStyleIdx="1" presStyleCnt="2" custAng="312382" custLinFactNeighborX="28229" custLinFactNeighborY="31737"/>
      <dgm:spPr/>
      <dgm:t>
        <a:bodyPr/>
        <a:lstStyle/>
        <a:p>
          <a:endParaRPr lang="ru-RU"/>
        </a:p>
      </dgm:t>
    </dgm:pt>
    <dgm:pt modelId="{61484A7F-2D79-45C9-AE3C-337C2DF6869B}" type="pres">
      <dgm:prSet presAssocID="{B5CA5DD5-162B-4063-8661-C9CDB739EE2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004BF5B-5E28-42EA-AF2D-5FC10F9006C7}" type="pres">
      <dgm:prSet presAssocID="{EC75B34F-ADA9-4A99-8D27-A9853E615757}" presName="node" presStyleLbl="node1" presStyleIdx="2" presStyleCnt="3" custScaleY="62264" custLinFactNeighborX="-382" custLinFactNeighborY="-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FB2A03-95B6-4117-B8CA-F95EC62BA4CC}" type="presOf" srcId="{B5CA5DD5-162B-4063-8661-C9CDB739EE2C}" destId="{630AF1F7-5902-4BD6-9924-DECCD3F5A77E}" srcOrd="0" destOrd="0" presId="urn:microsoft.com/office/officeart/2005/8/layout/process5"/>
    <dgm:cxn modelId="{A5491786-B3E6-4288-B9AE-FFE0192B7A2A}" type="presOf" srcId="{45690B06-9883-4E3D-99AB-6052C387180C}" destId="{DD33F07B-BF5E-4B6B-B664-817DC230CA22}" srcOrd="0" destOrd="0" presId="urn:microsoft.com/office/officeart/2005/8/layout/process5"/>
    <dgm:cxn modelId="{04F1DE4D-64EA-42D1-BB77-6495EEAD37B2}" type="presOf" srcId="{B5CA5DD5-162B-4063-8661-C9CDB739EE2C}" destId="{61484A7F-2D79-45C9-AE3C-337C2DF6869B}" srcOrd="1" destOrd="0" presId="urn:microsoft.com/office/officeart/2005/8/layout/process5"/>
    <dgm:cxn modelId="{7CAB8705-E563-4CD5-BB5F-8DF258241519}" type="presOf" srcId="{1420E19E-3731-4383-AF88-1DB903FE0EB5}" destId="{BD0A28DC-67B3-49AC-A430-CF0DB0338D90}" srcOrd="0" destOrd="0" presId="urn:microsoft.com/office/officeart/2005/8/layout/process5"/>
    <dgm:cxn modelId="{4F752FDF-BFD0-4606-B154-80295923102A}" type="presOf" srcId="{EC75B34F-ADA9-4A99-8D27-A9853E615757}" destId="{0004BF5B-5E28-42EA-AF2D-5FC10F9006C7}" srcOrd="0" destOrd="0" presId="urn:microsoft.com/office/officeart/2005/8/layout/process5"/>
    <dgm:cxn modelId="{6BBCDC80-1A43-4E46-8B03-E1A03E570382}" type="presOf" srcId="{50A63241-4E73-4252-B6F8-B97BEE20B98F}" destId="{5CAAD7E9-FF31-405B-BC31-DA13B8398BAC}" srcOrd="0" destOrd="0" presId="urn:microsoft.com/office/officeart/2005/8/layout/process5"/>
    <dgm:cxn modelId="{E7FD821E-807C-4ED0-8828-BA0393EAFF3B}" srcId="{45690B06-9883-4E3D-99AB-6052C387180C}" destId="{EA376413-DF9A-4759-8BA6-3D97766433F9}" srcOrd="1" destOrd="0" parTransId="{61DC85ED-2AB6-4715-A1CE-F2BC10759782}" sibTransId="{B5CA5DD5-162B-4063-8661-C9CDB739EE2C}"/>
    <dgm:cxn modelId="{C1E247C2-BB5B-415B-B318-3B201E1BB939}" type="presOf" srcId="{50A63241-4E73-4252-B6F8-B97BEE20B98F}" destId="{CD775BCD-C898-4D29-863A-09CB708BC5DE}" srcOrd="1" destOrd="0" presId="urn:microsoft.com/office/officeart/2005/8/layout/process5"/>
    <dgm:cxn modelId="{DC70D8C3-D8EF-4E04-9F87-EA79A1B56442}" srcId="{45690B06-9883-4E3D-99AB-6052C387180C}" destId="{EC75B34F-ADA9-4A99-8D27-A9853E615757}" srcOrd="2" destOrd="0" parTransId="{D9F148A7-AB03-483D-8D7F-289F30451329}" sibTransId="{578748FC-5934-4DCD-965A-ED0339581405}"/>
    <dgm:cxn modelId="{16B3B5C1-5D39-4CC6-BE0F-3A48777AE21C}" srcId="{45690B06-9883-4E3D-99AB-6052C387180C}" destId="{1420E19E-3731-4383-AF88-1DB903FE0EB5}" srcOrd="0" destOrd="0" parTransId="{4CD01D4E-DCE0-4ED3-BCEE-2F4B8D4AF4AD}" sibTransId="{50A63241-4E73-4252-B6F8-B97BEE20B98F}"/>
    <dgm:cxn modelId="{003FEB69-C527-49E6-AF06-1F39AF430918}" type="presOf" srcId="{EA376413-DF9A-4759-8BA6-3D97766433F9}" destId="{29054A96-460B-49D9-B847-F656838E6B04}" srcOrd="0" destOrd="0" presId="urn:microsoft.com/office/officeart/2005/8/layout/process5"/>
    <dgm:cxn modelId="{F287A026-AD2F-4681-BE54-7711AA540CA8}" type="presParOf" srcId="{DD33F07B-BF5E-4B6B-B664-817DC230CA22}" destId="{BD0A28DC-67B3-49AC-A430-CF0DB0338D90}" srcOrd="0" destOrd="0" presId="urn:microsoft.com/office/officeart/2005/8/layout/process5"/>
    <dgm:cxn modelId="{007F393C-3A33-4886-A466-9BD150360F83}" type="presParOf" srcId="{DD33F07B-BF5E-4B6B-B664-817DC230CA22}" destId="{5CAAD7E9-FF31-405B-BC31-DA13B8398BAC}" srcOrd="1" destOrd="0" presId="urn:microsoft.com/office/officeart/2005/8/layout/process5"/>
    <dgm:cxn modelId="{3A35969A-D296-45C0-89B8-4A5B494D80DF}" type="presParOf" srcId="{5CAAD7E9-FF31-405B-BC31-DA13B8398BAC}" destId="{CD775BCD-C898-4D29-863A-09CB708BC5DE}" srcOrd="0" destOrd="0" presId="urn:microsoft.com/office/officeart/2005/8/layout/process5"/>
    <dgm:cxn modelId="{F87C06E2-99D1-448B-BD32-E4E90C180133}" type="presParOf" srcId="{DD33F07B-BF5E-4B6B-B664-817DC230CA22}" destId="{29054A96-460B-49D9-B847-F656838E6B04}" srcOrd="2" destOrd="0" presId="urn:microsoft.com/office/officeart/2005/8/layout/process5"/>
    <dgm:cxn modelId="{436752D2-C5C6-4874-AF69-68BEDDA569B6}" type="presParOf" srcId="{DD33F07B-BF5E-4B6B-B664-817DC230CA22}" destId="{630AF1F7-5902-4BD6-9924-DECCD3F5A77E}" srcOrd="3" destOrd="0" presId="urn:microsoft.com/office/officeart/2005/8/layout/process5"/>
    <dgm:cxn modelId="{DC7EDE53-D67A-4FC2-A8FB-AF881C9319CA}" type="presParOf" srcId="{630AF1F7-5902-4BD6-9924-DECCD3F5A77E}" destId="{61484A7F-2D79-45C9-AE3C-337C2DF6869B}" srcOrd="0" destOrd="0" presId="urn:microsoft.com/office/officeart/2005/8/layout/process5"/>
    <dgm:cxn modelId="{6E517FC8-8EE5-4DFF-A1A8-B7790BB2B2E9}" type="presParOf" srcId="{DD33F07B-BF5E-4B6B-B664-817DC230CA22}" destId="{0004BF5B-5E28-42EA-AF2D-5FC10F9006C7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56F4C-7093-4FFD-84A2-E971CB55474E}" type="doc">
      <dgm:prSet loTypeId="urn:microsoft.com/office/officeart/2005/8/layout/hierarchy3" loCatId="hierarchy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DF6B148-DA74-4682-ABCB-B36D6EC6F1A4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9B7C92-DC94-43FD-96B2-088BCCA75874}" type="parTrans" cxnId="{9817EBE4-2597-407B-8E75-322CC3A75D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228AF1E-9C5F-45F7-B0EC-FACD71A81B9F}" type="sibTrans" cxnId="{9817EBE4-2597-407B-8E75-322CC3A75D8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DB523AB-7FFB-424A-BCCD-DF064BFF0198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3100" dirty="0" smtClean="0">
              <a:latin typeface="Times New Roman" pitchFamily="18" charset="0"/>
              <a:cs typeface="Times New Roman" pitchFamily="18" charset="0"/>
            </a:rPr>
            <a:t>100%</a:t>
          </a:r>
        </a:p>
      </dgm:t>
    </dgm:pt>
    <dgm:pt modelId="{8D2F1475-3F42-4118-ABA4-0F4C10E648AB}" type="parTrans" cxnId="{12973A8C-A927-4A9A-8A78-AAD876B0DF2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6BBB8D-4AC4-411D-92AE-672F70E6778D}" type="sibTrans" cxnId="{12973A8C-A927-4A9A-8A78-AAD876B0DF2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DE5DEF-B728-456B-BC10-D5BAF50D7515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Транспортный налог</a:t>
          </a:r>
          <a:endParaRPr lang="ru-RU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88A4CD-11AE-44FF-9D69-5BB1A2AFD7D8}" type="parTrans" cxnId="{C4FFE938-974B-40B9-A0CA-8C79044D1CB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6F67383-B49F-4C59-B64F-1FF2FF7FD0D2}" type="sibTrans" cxnId="{C4FFE938-974B-40B9-A0CA-8C79044D1CB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15BCDA3-1D9A-4EF5-A8E6-E6ADAAFFC166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4E9E5D6-1F69-4E51-97CB-02411102011F}" type="parTrans" cxnId="{386F6794-DE4C-4D78-91F0-97A7E7ECE8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0B117B-A162-4A89-B9C1-8B7C1A208276}" type="sibTrans" cxnId="{386F6794-DE4C-4D78-91F0-97A7E7ECE8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B9B1CB4-037E-439A-96CE-CD7DF0BCBFD0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78E4F0-2815-4D25-B052-38AE62DA8602}" type="parTrans" cxnId="{B2B9E2BE-C025-49EE-A505-50D968FB1D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F2754A3-8B49-4BAD-B88D-3ECA5B6F472D}" type="sibTrans" cxnId="{B2B9E2BE-C025-49EE-A505-50D968FB1D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B02BB30-C693-4997-96C0-06BD213F086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688BE96-D871-46AA-B77E-4ABD4F51FB4A}" type="parTrans" cxnId="{BF09A0B2-1524-4F1D-B409-B98158FA02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10F4B41-5D06-4887-9F73-33F8C79C8157}" type="sibTrans" cxnId="{BF09A0B2-1524-4F1D-B409-B98158FA02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042D77A-D182-4BF8-BBC1-AE90DB40DDC7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b="1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8586C5-2048-472D-92E1-997216830E87}" type="parTrans" cxnId="{B305ECE0-B0F6-440A-896B-0BCD697457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228BE86-C1F7-481C-BDA2-67545F510BBB}" type="sibTrans" cxnId="{B305ECE0-B0F6-440A-896B-0BCD697457C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1E35280-EFC3-43A6-B155-D8AD4B5FD23F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DA6EC17-5FC5-4757-9340-CFD69F846F3C}" type="parTrans" cxnId="{65E6C17C-AF69-498B-8289-D9D1258686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5848A52-C25F-4C78-B6B4-6BDA27F6403B}" type="sibTrans" cxnId="{65E6C17C-AF69-498B-8289-D9D1258686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483522-AC54-474D-AB1D-1F8D3E669D42}" type="pres">
      <dgm:prSet presAssocID="{3A056F4C-7093-4FFD-84A2-E971CB5547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A4A876-2AB8-487D-91D4-2E8D73637987}" type="pres">
      <dgm:prSet presAssocID="{ADF6B148-DA74-4682-ABCB-B36D6EC6F1A4}" presName="root" presStyleCnt="0"/>
      <dgm:spPr/>
      <dgm:t>
        <a:bodyPr/>
        <a:lstStyle/>
        <a:p>
          <a:endParaRPr lang="ru-RU"/>
        </a:p>
      </dgm:t>
    </dgm:pt>
    <dgm:pt modelId="{7FB7FD65-DC0D-4491-AF85-781B09833B97}" type="pres">
      <dgm:prSet presAssocID="{ADF6B148-DA74-4682-ABCB-B36D6EC6F1A4}" presName="rootComposite" presStyleCnt="0"/>
      <dgm:spPr/>
      <dgm:t>
        <a:bodyPr/>
        <a:lstStyle/>
        <a:p>
          <a:endParaRPr lang="ru-RU"/>
        </a:p>
      </dgm:t>
    </dgm:pt>
    <dgm:pt modelId="{8A54FE03-406C-43DE-933F-F6C47AEFC32D}" type="pres">
      <dgm:prSet presAssocID="{ADF6B148-DA74-4682-ABCB-B36D6EC6F1A4}" presName="rootText" presStyleLbl="node1" presStyleIdx="0" presStyleCnt="4" custScaleY="172320" custLinFactY="-27786" custLinFactNeighborX="3194" custLinFactNeighborY="-100000"/>
      <dgm:spPr/>
      <dgm:t>
        <a:bodyPr/>
        <a:lstStyle/>
        <a:p>
          <a:endParaRPr lang="ru-RU"/>
        </a:p>
      </dgm:t>
    </dgm:pt>
    <dgm:pt modelId="{974FF4DE-A3D6-43DF-BFB5-AE1FC3A41689}" type="pres">
      <dgm:prSet presAssocID="{ADF6B148-DA74-4682-ABCB-B36D6EC6F1A4}" presName="rootConnector" presStyleLbl="node1" presStyleIdx="0" presStyleCnt="4"/>
      <dgm:spPr/>
      <dgm:t>
        <a:bodyPr/>
        <a:lstStyle/>
        <a:p>
          <a:endParaRPr lang="ru-RU"/>
        </a:p>
      </dgm:t>
    </dgm:pt>
    <dgm:pt modelId="{C12C3564-26FA-483E-8C9E-324F7531039C}" type="pres">
      <dgm:prSet presAssocID="{ADF6B148-DA74-4682-ABCB-B36D6EC6F1A4}" presName="childShape" presStyleCnt="0"/>
      <dgm:spPr/>
      <dgm:t>
        <a:bodyPr/>
        <a:lstStyle/>
        <a:p>
          <a:endParaRPr lang="ru-RU"/>
        </a:p>
      </dgm:t>
    </dgm:pt>
    <dgm:pt modelId="{C0B76E15-9A9C-4BB0-AD7E-1C7067266084}" type="pres">
      <dgm:prSet presAssocID="{8D2F1475-3F42-4118-ABA4-0F4C10E648A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6FC210B4-7D64-4550-A228-6461BA8ADDD6}" type="pres">
      <dgm:prSet presAssocID="{1DB523AB-7FFB-424A-BCCD-DF064BFF0198}" presName="childText" presStyleLbl="bgAcc1" presStyleIdx="0" presStyleCnt="4" custScaleX="99383" custScaleY="216403" custLinFactY="47510" custLinFactNeighborX="57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03BD2-C574-465D-B77D-CE6605CABB0B}" type="pres">
      <dgm:prSet presAssocID="{F7DE5DEF-B728-456B-BC10-D5BAF50D7515}" presName="root" presStyleCnt="0"/>
      <dgm:spPr/>
      <dgm:t>
        <a:bodyPr/>
        <a:lstStyle/>
        <a:p>
          <a:endParaRPr lang="ru-RU"/>
        </a:p>
      </dgm:t>
    </dgm:pt>
    <dgm:pt modelId="{F0B1DB60-A6E7-4011-97D0-2A78B383B1D8}" type="pres">
      <dgm:prSet presAssocID="{F7DE5DEF-B728-456B-BC10-D5BAF50D7515}" presName="rootComposite" presStyleCnt="0"/>
      <dgm:spPr/>
      <dgm:t>
        <a:bodyPr/>
        <a:lstStyle/>
        <a:p>
          <a:endParaRPr lang="ru-RU"/>
        </a:p>
      </dgm:t>
    </dgm:pt>
    <dgm:pt modelId="{4DC52CDA-66DC-4C5A-9687-C87C8999915F}" type="pres">
      <dgm:prSet presAssocID="{F7DE5DEF-B728-456B-BC10-D5BAF50D7515}" presName="rootText" presStyleLbl="node1" presStyleIdx="1" presStyleCnt="4" custScaleX="107887" custScaleY="162649" custLinFactY="-23956" custLinFactNeighborX="-1342" custLinFactNeighborY="-100000"/>
      <dgm:spPr/>
      <dgm:t>
        <a:bodyPr/>
        <a:lstStyle/>
        <a:p>
          <a:endParaRPr lang="ru-RU"/>
        </a:p>
      </dgm:t>
    </dgm:pt>
    <dgm:pt modelId="{1B986E60-8EDC-4781-A646-690912425524}" type="pres">
      <dgm:prSet presAssocID="{F7DE5DEF-B728-456B-BC10-D5BAF50D7515}" presName="rootConnector" presStyleLbl="node1" presStyleIdx="1" presStyleCnt="4"/>
      <dgm:spPr/>
      <dgm:t>
        <a:bodyPr/>
        <a:lstStyle/>
        <a:p>
          <a:endParaRPr lang="ru-RU"/>
        </a:p>
      </dgm:t>
    </dgm:pt>
    <dgm:pt modelId="{7B745342-C558-44C7-B109-3F51F28E96BB}" type="pres">
      <dgm:prSet presAssocID="{F7DE5DEF-B728-456B-BC10-D5BAF50D7515}" presName="childShape" presStyleCnt="0"/>
      <dgm:spPr/>
      <dgm:t>
        <a:bodyPr/>
        <a:lstStyle/>
        <a:p>
          <a:endParaRPr lang="ru-RU"/>
        </a:p>
      </dgm:t>
    </dgm:pt>
    <dgm:pt modelId="{113FA774-B64C-4031-A7BF-F5CF41B5CED0}" type="pres">
      <dgm:prSet presAssocID="{74E9E5D6-1F69-4E51-97CB-02411102011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7BF5076-91ED-4B38-9185-EBAFF7A5B224}" type="pres">
      <dgm:prSet presAssocID="{315BCDA3-1D9A-4EF5-A8E6-E6ADAAFFC166}" presName="childText" presStyleLbl="bgAcc1" presStyleIdx="1" presStyleCnt="4" custScaleX="98502" custScaleY="235858" custLinFactNeighborX="-1930" custLinFactNeighborY="-62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4F87F-DAFF-41AA-B842-DDF2B0F97245}" type="pres">
      <dgm:prSet presAssocID="{4B9B1CB4-037E-439A-96CE-CD7DF0BCBFD0}" presName="root" presStyleCnt="0"/>
      <dgm:spPr/>
      <dgm:t>
        <a:bodyPr/>
        <a:lstStyle/>
        <a:p>
          <a:endParaRPr lang="ru-RU"/>
        </a:p>
      </dgm:t>
    </dgm:pt>
    <dgm:pt modelId="{A5EC0CD2-0149-4D1F-BD7D-4F895D6C9158}" type="pres">
      <dgm:prSet presAssocID="{4B9B1CB4-037E-439A-96CE-CD7DF0BCBFD0}" presName="rootComposite" presStyleCnt="0"/>
      <dgm:spPr/>
      <dgm:t>
        <a:bodyPr/>
        <a:lstStyle/>
        <a:p>
          <a:endParaRPr lang="ru-RU"/>
        </a:p>
      </dgm:t>
    </dgm:pt>
    <dgm:pt modelId="{4BBE0D55-03B4-46CA-962C-56C412A8CB06}" type="pres">
      <dgm:prSet presAssocID="{4B9B1CB4-037E-439A-96CE-CD7DF0BCBFD0}" presName="rootText" presStyleLbl="node1" presStyleIdx="2" presStyleCnt="4" custScaleY="157584" custLinFactY="-14293" custLinFactNeighborX="2350" custLinFactNeighborY="-100000"/>
      <dgm:spPr/>
      <dgm:t>
        <a:bodyPr/>
        <a:lstStyle/>
        <a:p>
          <a:endParaRPr lang="ru-RU"/>
        </a:p>
      </dgm:t>
    </dgm:pt>
    <dgm:pt modelId="{E625C441-1E34-43AD-8E9D-A7D82689D092}" type="pres">
      <dgm:prSet presAssocID="{4B9B1CB4-037E-439A-96CE-CD7DF0BCBFD0}" presName="rootConnector" presStyleLbl="node1" presStyleIdx="2" presStyleCnt="4"/>
      <dgm:spPr/>
      <dgm:t>
        <a:bodyPr/>
        <a:lstStyle/>
        <a:p>
          <a:endParaRPr lang="ru-RU"/>
        </a:p>
      </dgm:t>
    </dgm:pt>
    <dgm:pt modelId="{A6B4079D-CA64-4CCD-9F4D-61EAB0738BD7}" type="pres">
      <dgm:prSet presAssocID="{4B9B1CB4-037E-439A-96CE-CD7DF0BCBFD0}" presName="childShape" presStyleCnt="0"/>
      <dgm:spPr/>
      <dgm:t>
        <a:bodyPr/>
        <a:lstStyle/>
        <a:p>
          <a:endParaRPr lang="ru-RU"/>
        </a:p>
      </dgm:t>
    </dgm:pt>
    <dgm:pt modelId="{1C64AB5A-D3AE-4C8F-85CE-7A4DFEBB43A9}" type="pres">
      <dgm:prSet presAssocID="{4688BE96-D871-46AA-B77E-4ABD4F51FB4A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2839FB0-770D-4CC6-BECE-55D15124FF40}" type="pres">
      <dgm:prSet presAssocID="{7B02BB30-C693-4997-96C0-06BD213F086F}" presName="childText" presStyleLbl="bgAcc1" presStyleIdx="2" presStyleCnt="4" custScaleX="105647" custScaleY="212135" custLinFactY="75276" custLinFactNeighborX="81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C76FD-D99F-4813-9E66-B9DFA72675D3}" type="pres">
      <dgm:prSet presAssocID="{8042D77A-D182-4BF8-BBC1-AE90DB40DDC7}" presName="root" presStyleCnt="0"/>
      <dgm:spPr/>
      <dgm:t>
        <a:bodyPr/>
        <a:lstStyle/>
        <a:p>
          <a:endParaRPr lang="ru-RU"/>
        </a:p>
      </dgm:t>
    </dgm:pt>
    <dgm:pt modelId="{58A10695-77DD-4A59-B1C0-7D51C49F1DBF}" type="pres">
      <dgm:prSet presAssocID="{8042D77A-D182-4BF8-BBC1-AE90DB40DDC7}" presName="rootComposite" presStyleCnt="0"/>
      <dgm:spPr/>
      <dgm:t>
        <a:bodyPr/>
        <a:lstStyle/>
        <a:p>
          <a:endParaRPr lang="ru-RU"/>
        </a:p>
      </dgm:t>
    </dgm:pt>
    <dgm:pt modelId="{5F772CB0-6E7E-42DD-9F33-40D88509AB46}" type="pres">
      <dgm:prSet presAssocID="{8042D77A-D182-4BF8-BBC1-AE90DB40DDC7}" presName="rootText" presStyleLbl="node1" presStyleIdx="3" presStyleCnt="4" custScaleY="159397" custLinFactY="-11425" custLinFactNeighborX="-4360" custLinFactNeighborY="-100000"/>
      <dgm:spPr/>
      <dgm:t>
        <a:bodyPr/>
        <a:lstStyle/>
        <a:p>
          <a:endParaRPr lang="ru-RU"/>
        </a:p>
      </dgm:t>
    </dgm:pt>
    <dgm:pt modelId="{6E3383D2-9875-45D4-AA81-090FEEEA67D1}" type="pres">
      <dgm:prSet presAssocID="{8042D77A-D182-4BF8-BBC1-AE90DB40DDC7}" presName="rootConnector" presStyleLbl="node1" presStyleIdx="3" presStyleCnt="4"/>
      <dgm:spPr/>
      <dgm:t>
        <a:bodyPr/>
        <a:lstStyle/>
        <a:p>
          <a:endParaRPr lang="ru-RU"/>
        </a:p>
      </dgm:t>
    </dgm:pt>
    <dgm:pt modelId="{6191E07C-BA10-461C-BDD8-D8C52ED2D374}" type="pres">
      <dgm:prSet presAssocID="{8042D77A-D182-4BF8-BBC1-AE90DB40DDC7}" presName="childShape" presStyleCnt="0"/>
      <dgm:spPr/>
      <dgm:t>
        <a:bodyPr/>
        <a:lstStyle/>
        <a:p>
          <a:endParaRPr lang="ru-RU"/>
        </a:p>
      </dgm:t>
    </dgm:pt>
    <dgm:pt modelId="{A1594818-D40B-4A36-82EE-70C49E12070D}" type="pres">
      <dgm:prSet presAssocID="{BDA6EC17-5FC5-4757-9340-CFD69F846F3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7A255654-0DA6-4E96-B74D-C831FDE115F9}" type="pres">
      <dgm:prSet presAssocID="{21E35280-EFC3-43A6-B155-D8AD4B5FD23F}" presName="childText" presStyleLbl="bgAcc1" presStyleIdx="3" presStyleCnt="4" custScaleY="203864" custLinFactY="71430" custLinFactNeighborX="-5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FE938-974B-40B9-A0CA-8C79044D1CB9}" srcId="{3A056F4C-7093-4FFD-84A2-E971CB55474E}" destId="{F7DE5DEF-B728-456B-BC10-D5BAF50D7515}" srcOrd="1" destOrd="0" parTransId="{3988A4CD-11AE-44FF-9D69-5BB1A2AFD7D8}" sibTransId="{86F67383-B49F-4C59-B64F-1FF2FF7FD0D2}"/>
    <dgm:cxn modelId="{AFBC5747-7481-4D4B-A7B7-DC34F6DA40DC}" type="presOf" srcId="{4688BE96-D871-46AA-B77E-4ABD4F51FB4A}" destId="{1C64AB5A-D3AE-4C8F-85CE-7A4DFEBB43A9}" srcOrd="0" destOrd="0" presId="urn:microsoft.com/office/officeart/2005/8/layout/hierarchy3"/>
    <dgm:cxn modelId="{1EF35C63-5AF4-40C2-A2A7-E1D7F9392C0F}" type="presOf" srcId="{7B02BB30-C693-4997-96C0-06BD213F086F}" destId="{12839FB0-770D-4CC6-BECE-55D15124FF40}" srcOrd="0" destOrd="0" presId="urn:microsoft.com/office/officeart/2005/8/layout/hierarchy3"/>
    <dgm:cxn modelId="{B435733F-87E0-4B8A-9515-BC08776CD1B1}" type="presOf" srcId="{8042D77A-D182-4BF8-BBC1-AE90DB40DDC7}" destId="{5F772CB0-6E7E-42DD-9F33-40D88509AB46}" srcOrd="0" destOrd="0" presId="urn:microsoft.com/office/officeart/2005/8/layout/hierarchy3"/>
    <dgm:cxn modelId="{386F6794-DE4C-4D78-91F0-97A7E7ECE873}" srcId="{F7DE5DEF-B728-456B-BC10-D5BAF50D7515}" destId="{315BCDA3-1D9A-4EF5-A8E6-E6ADAAFFC166}" srcOrd="0" destOrd="0" parTransId="{74E9E5D6-1F69-4E51-97CB-02411102011F}" sibTransId="{300B117B-A162-4A89-B9C1-8B7C1A208276}"/>
    <dgm:cxn modelId="{9C9D8033-5F46-4735-BEC6-D6D3D48C25DA}" type="presOf" srcId="{21E35280-EFC3-43A6-B155-D8AD4B5FD23F}" destId="{7A255654-0DA6-4E96-B74D-C831FDE115F9}" srcOrd="0" destOrd="0" presId="urn:microsoft.com/office/officeart/2005/8/layout/hierarchy3"/>
    <dgm:cxn modelId="{DA8E57E4-69E7-437A-A6DE-FEACBBDC0571}" type="presOf" srcId="{F7DE5DEF-B728-456B-BC10-D5BAF50D7515}" destId="{4DC52CDA-66DC-4C5A-9687-C87C8999915F}" srcOrd="0" destOrd="0" presId="urn:microsoft.com/office/officeart/2005/8/layout/hierarchy3"/>
    <dgm:cxn modelId="{29C4EF86-B0E7-4B38-8E73-85987BE2C58F}" type="presOf" srcId="{4B9B1CB4-037E-439A-96CE-CD7DF0BCBFD0}" destId="{4BBE0D55-03B4-46CA-962C-56C412A8CB06}" srcOrd="0" destOrd="0" presId="urn:microsoft.com/office/officeart/2005/8/layout/hierarchy3"/>
    <dgm:cxn modelId="{12973A8C-A927-4A9A-8A78-AAD876B0DF27}" srcId="{ADF6B148-DA74-4682-ABCB-B36D6EC6F1A4}" destId="{1DB523AB-7FFB-424A-BCCD-DF064BFF0198}" srcOrd="0" destOrd="0" parTransId="{8D2F1475-3F42-4118-ABA4-0F4C10E648AB}" sibTransId="{E36BBB8D-4AC4-411D-92AE-672F70E6778D}"/>
    <dgm:cxn modelId="{469442FB-79AA-4568-9E45-D482E73E0ED2}" type="presOf" srcId="{3A056F4C-7093-4FFD-84A2-E971CB55474E}" destId="{90483522-AC54-474D-AB1D-1F8D3E669D42}" srcOrd="0" destOrd="0" presId="urn:microsoft.com/office/officeart/2005/8/layout/hierarchy3"/>
    <dgm:cxn modelId="{A8AAB4C4-1539-465E-9A9A-47D989B7058A}" type="presOf" srcId="{4B9B1CB4-037E-439A-96CE-CD7DF0BCBFD0}" destId="{E625C441-1E34-43AD-8E9D-A7D82689D092}" srcOrd="1" destOrd="0" presId="urn:microsoft.com/office/officeart/2005/8/layout/hierarchy3"/>
    <dgm:cxn modelId="{BF09A0B2-1524-4F1D-B409-B98158FA02B8}" srcId="{4B9B1CB4-037E-439A-96CE-CD7DF0BCBFD0}" destId="{7B02BB30-C693-4997-96C0-06BD213F086F}" srcOrd="0" destOrd="0" parTransId="{4688BE96-D871-46AA-B77E-4ABD4F51FB4A}" sibTransId="{A10F4B41-5D06-4887-9F73-33F8C79C8157}"/>
    <dgm:cxn modelId="{3EB71203-0F2F-4B7A-9EC5-C95CA54F7A9D}" type="presOf" srcId="{F7DE5DEF-B728-456B-BC10-D5BAF50D7515}" destId="{1B986E60-8EDC-4781-A646-690912425524}" srcOrd="1" destOrd="0" presId="urn:microsoft.com/office/officeart/2005/8/layout/hierarchy3"/>
    <dgm:cxn modelId="{9817EBE4-2597-407B-8E75-322CC3A75D82}" srcId="{3A056F4C-7093-4FFD-84A2-E971CB55474E}" destId="{ADF6B148-DA74-4682-ABCB-B36D6EC6F1A4}" srcOrd="0" destOrd="0" parTransId="{279B7C92-DC94-43FD-96B2-088BCCA75874}" sibTransId="{4228AF1E-9C5F-45F7-B0EC-FACD71A81B9F}"/>
    <dgm:cxn modelId="{A2FDEE5E-680B-4854-9D4C-2B3316521A92}" type="presOf" srcId="{315BCDA3-1D9A-4EF5-A8E6-E6ADAAFFC166}" destId="{07BF5076-91ED-4B38-9185-EBAFF7A5B224}" srcOrd="0" destOrd="0" presId="urn:microsoft.com/office/officeart/2005/8/layout/hierarchy3"/>
    <dgm:cxn modelId="{4E329D80-2051-4FC0-9798-484CA968E5E1}" type="presOf" srcId="{ADF6B148-DA74-4682-ABCB-B36D6EC6F1A4}" destId="{8A54FE03-406C-43DE-933F-F6C47AEFC32D}" srcOrd="0" destOrd="0" presId="urn:microsoft.com/office/officeart/2005/8/layout/hierarchy3"/>
    <dgm:cxn modelId="{B2B9E2BE-C025-49EE-A505-50D968FB1DCF}" srcId="{3A056F4C-7093-4FFD-84A2-E971CB55474E}" destId="{4B9B1CB4-037E-439A-96CE-CD7DF0BCBFD0}" srcOrd="2" destOrd="0" parTransId="{F978E4F0-2815-4D25-B052-38AE62DA8602}" sibTransId="{0F2754A3-8B49-4BAD-B88D-3ECA5B6F472D}"/>
    <dgm:cxn modelId="{8D05D572-65F2-4144-9B40-583D8EEC398F}" type="presOf" srcId="{ADF6B148-DA74-4682-ABCB-B36D6EC6F1A4}" destId="{974FF4DE-A3D6-43DF-BFB5-AE1FC3A41689}" srcOrd="1" destOrd="0" presId="urn:microsoft.com/office/officeart/2005/8/layout/hierarchy3"/>
    <dgm:cxn modelId="{7E1E96A2-EE18-406A-85D0-32E81CD3B667}" type="presOf" srcId="{8042D77A-D182-4BF8-BBC1-AE90DB40DDC7}" destId="{6E3383D2-9875-45D4-AA81-090FEEEA67D1}" srcOrd="1" destOrd="0" presId="urn:microsoft.com/office/officeart/2005/8/layout/hierarchy3"/>
    <dgm:cxn modelId="{65E6C17C-AF69-498B-8289-D9D125868644}" srcId="{8042D77A-D182-4BF8-BBC1-AE90DB40DDC7}" destId="{21E35280-EFC3-43A6-B155-D8AD4B5FD23F}" srcOrd="0" destOrd="0" parTransId="{BDA6EC17-5FC5-4757-9340-CFD69F846F3C}" sibTransId="{95848A52-C25F-4C78-B6B4-6BDA27F6403B}"/>
    <dgm:cxn modelId="{BD3F53CB-691E-4A80-956D-97D760741B1B}" type="presOf" srcId="{1DB523AB-7FFB-424A-BCCD-DF064BFF0198}" destId="{6FC210B4-7D64-4550-A228-6461BA8ADDD6}" srcOrd="0" destOrd="0" presId="urn:microsoft.com/office/officeart/2005/8/layout/hierarchy3"/>
    <dgm:cxn modelId="{B305ECE0-B0F6-440A-896B-0BCD697457C6}" srcId="{3A056F4C-7093-4FFD-84A2-E971CB55474E}" destId="{8042D77A-D182-4BF8-BBC1-AE90DB40DDC7}" srcOrd="3" destOrd="0" parTransId="{CC8586C5-2048-472D-92E1-997216830E87}" sibTransId="{0228BE86-C1F7-481C-BDA2-67545F510BBB}"/>
    <dgm:cxn modelId="{D09A6B47-3ADD-4DE5-957F-A6BC015C8F35}" type="presOf" srcId="{8D2F1475-3F42-4118-ABA4-0F4C10E648AB}" destId="{C0B76E15-9A9C-4BB0-AD7E-1C7067266084}" srcOrd="0" destOrd="0" presId="urn:microsoft.com/office/officeart/2005/8/layout/hierarchy3"/>
    <dgm:cxn modelId="{C52D4524-21F1-477D-943D-1C05B03D9687}" type="presOf" srcId="{BDA6EC17-5FC5-4757-9340-CFD69F846F3C}" destId="{A1594818-D40B-4A36-82EE-70C49E12070D}" srcOrd="0" destOrd="0" presId="urn:microsoft.com/office/officeart/2005/8/layout/hierarchy3"/>
    <dgm:cxn modelId="{CAAC712A-4899-41C2-8ECA-2835FF329ECC}" type="presOf" srcId="{74E9E5D6-1F69-4E51-97CB-02411102011F}" destId="{113FA774-B64C-4031-A7BF-F5CF41B5CED0}" srcOrd="0" destOrd="0" presId="urn:microsoft.com/office/officeart/2005/8/layout/hierarchy3"/>
    <dgm:cxn modelId="{33C534E2-C896-4F3A-9E8E-D3367D441D8A}" type="presParOf" srcId="{90483522-AC54-474D-AB1D-1F8D3E669D42}" destId="{A5A4A876-2AB8-487D-91D4-2E8D73637987}" srcOrd="0" destOrd="0" presId="urn:microsoft.com/office/officeart/2005/8/layout/hierarchy3"/>
    <dgm:cxn modelId="{39C805A4-2D7E-4B16-BC54-406BA28E827E}" type="presParOf" srcId="{A5A4A876-2AB8-487D-91D4-2E8D73637987}" destId="{7FB7FD65-DC0D-4491-AF85-781B09833B97}" srcOrd="0" destOrd="0" presId="urn:microsoft.com/office/officeart/2005/8/layout/hierarchy3"/>
    <dgm:cxn modelId="{5D768D3A-F4C1-4BC5-B0D9-1EF3040D59BF}" type="presParOf" srcId="{7FB7FD65-DC0D-4491-AF85-781B09833B97}" destId="{8A54FE03-406C-43DE-933F-F6C47AEFC32D}" srcOrd="0" destOrd="0" presId="urn:microsoft.com/office/officeart/2005/8/layout/hierarchy3"/>
    <dgm:cxn modelId="{B7030E2F-49A3-446D-BC3E-B25A6F727592}" type="presParOf" srcId="{7FB7FD65-DC0D-4491-AF85-781B09833B97}" destId="{974FF4DE-A3D6-43DF-BFB5-AE1FC3A41689}" srcOrd="1" destOrd="0" presId="urn:microsoft.com/office/officeart/2005/8/layout/hierarchy3"/>
    <dgm:cxn modelId="{5CE2F02E-6A5C-4452-928A-173D41A0A5D9}" type="presParOf" srcId="{A5A4A876-2AB8-487D-91D4-2E8D73637987}" destId="{C12C3564-26FA-483E-8C9E-324F7531039C}" srcOrd="1" destOrd="0" presId="urn:microsoft.com/office/officeart/2005/8/layout/hierarchy3"/>
    <dgm:cxn modelId="{0A229BFA-8051-4AF4-870D-A921AB8009CC}" type="presParOf" srcId="{C12C3564-26FA-483E-8C9E-324F7531039C}" destId="{C0B76E15-9A9C-4BB0-AD7E-1C7067266084}" srcOrd="0" destOrd="0" presId="urn:microsoft.com/office/officeart/2005/8/layout/hierarchy3"/>
    <dgm:cxn modelId="{9BE4238E-A35D-4E26-9D53-7618F0FE027F}" type="presParOf" srcId="{C12C3564-26FA-483E-8C9E-324F7531039C}" destId="{6FC210B4-7D64-4550-A228-6461BA8ADDD6}" srcOrd="1" destOrd="0" presId="urn:microsoft.com/office/officeart/2005/8/layout/hierarchy3"/>
    <dgm:cxn modelId="{E837B535-1173-49EC-BFAC-B93007CC6398}" type="presParOf" srcId="{90483522-AC54-474D-AB1D-1F8D3E669D42}" destId="{A7103BD2-C574-465D-B77D-CE6605CABB0B}" srcOrd="1" destOrd="0" presId="urn:microsoft.com/office/officeart/2005/8/layout/hierarchy3"/>
    <dgm:cxn modelId="{69709EAF-F223-401B-BAF0-0A2159D64877}" type="presParOf" srcId="{A7103BD2-C574-465D-B77D-CE6605CABB0B}" destId="{F0B1DB60-A6E7-4011-97D0-2A78B383B1D8}" srcOrd="0" destOrd="0" presId="urn:microsoft.com/office/officeart/2005/8/layout/hierarchy3"/>
    <dgm:cxn modelId="{2FEEC4A5-49C1-44CB-B902-F946E6DE118D}" type="presParOf" srcId="{F0B1DB60-A6E7-4011-97D0-2A78B383B1D8}" destId="{4DC52CDA-66DC-4C5A-9687-C87C8999915F}" srcOrd="0" destOrd="0" presId="urn:microsoft.com/office/officeart/2005/8/layout/hierarchy3"/>
    <dgm:cxn modelId="{30E48F12-23A0-49F7-B843-1EB1E5848BE1}" type="presParOf" srcId="{F0B1DB60-A6E7-4011-97D0-2A78B383B1D8}" destId="{1B986E60-8EDC-4781-A646-690912425524}" srcOrd="1" destOrd="0" presId="urn:microsoft.com/office/officeart/2005/8/layout/hierarchy3"/>
    <dgm:cxn modelId="{52F5B108-A646-4333-AA46-CFF592462B57}" type="presParOf" srcId="{A7103BD2-C574-465D-B77D-CE6605CABB0B}" destId="{7B745342-C558-44C7-B109-3F51F28E96BB}" srcOrd="1" destOrd="0" presId="urn:microsoft.com/office/officeart/2005/8/layout/hierarchy3"/>
    <dgm:cxn modelId="{5FD9B8E1-84D2-477E-80B1-F843A592BCB6}" type="presParOf" srcId="{7B745342-C558-44C7-B109-3F51F28E96BB}" destId="{113FA774-B64C-4031-A7BF-F5CF41B5CED0}" srcOrd="0" destOrd="0" presId="urn:microsoft.com/office/officeart/2005/8/layout/hierarchy3"/>
    <dgm:cxn modelId="{8493F7E7-5FAE-4094-891B-0B7C4BAD7897}" type="presParOf" srcId="{7B745342-C558-44C7-B109-3F51F28E96BB}" destId="{07BF5076-91ED-4B38-9185-EBAFF7A5B224}" srcOrd="1" destOrd="0" presId="urn:microsoft.com/office/officeart/2005/8/layout/hierarchy3"/>
    <dgm:cxn modelId="{BD8AC9B4-F336-444B-BBCD-2F2778C3DD90}" type="presParOf" srcId="{90483522-AC54-474D-AB1D-1F8D3E669D42}" destId="{AB14F87F-DAFF-41AA-B842-DDF2B0F97245}" srcOrd="2" destOrd="0" presId="urn:microsoft.com/office/officeart/2005/8/layout/hierarchy3"/>
    <dgm:cxn modelId="{17723E99-8B83-432B-872F-346B65319A9C}" type="presParOf" srcId="{AB14F87F-DAFF-41AA-B842-DDF2B0F97245}" destId="{A5EC0CD2-0149-4D1F-BD7D-4F895D6C9158}" srcOrd="0" destOrd="0" presId="urn:microsoft.com/office/officeart/2005/8/layout/hierarchy3"/>
    <dgm:cxn modelId="{5D0F4C2F-DCA4-4E62-984B-4E23E2F53757}" type="presParOf" srcId="{A5EC0CD2-0149-4D1F-BD7D-4F895D6C9158}" destId="{4BBE0D55-03B4-46CA-962C-56C412A8CB06}" srcOrd="0" destOrd="0" presId="urn:microsoft.com/office/officeart/2005/8/layout/hierarchy3"/>
    <dgm:cxn modelId="{E3B59492-7D35-416F-984F-64132E415E02}" type="presParOf" srcId="{A5EC0CD2-0149-4D1F-BD7D-4F895D6C9158}" destId="{E625C441-1E34-43AD-8E9D-A7D82689D092}" srcOrd="1" destOrd="0" presId="urn:microsoft.com/office/officeart/2005/8/layout/hierarchy3"/>
    <dgm:cxn modelId="{4452628F-3648-46EA-A69F-F86DC248580A}" type="presParOf" srcId="{AB14F87F-DAFF-41AA-B842-DDF2B0F97245}" destId="{A6B4079D-CA64-4CCD-9F4D-61EAB0738BD7}" srcOrd="1" destOrd="0" presId="urn:microsoft.com/office/officeart/2005/8/layout/hierarchy3"/>
    <dgm:cxn modelId="{828746B4-C276-44CF-ABAA-B356D1414871}" type="presParOf" srcId="{A6B4079D-CA64-4CCD-9F4D-61EAB0738BD7}" destId="{1C64AB5A-D3AE-4C8F-85CE-7A4DFEBB43A9}" srcOrd="0" destOrd="0" presId="urn:microsoft.com/office/officeart/2005/8/layout/hierarchy3"/>
    <dgm:cxn modelId="{537A2F55-2942-4D35-A143-06FC664C37BD}" type="presParOf" srcId="{A6B4079D-CA64-4CCD-9F4D-61EAB0738BD7}" destId="{12839FB0-770D-4CC6-BECE-55D15124FF40}" srcOrd="1" destOrd="0" presId="urn:microsoft.com/office/officeart/2005/8/layout/hierarchy3"/>
    <dgm:cxn modelId="{5ABAEB19-8837-4F7C-AEFA-AE338EB4766F}" type="presParOf" srcId="{90483522-AC54-474D-AB1D-1F8D3E669D42}" destId="{C5EC76FD-D99F-4813-9E66-B9DFA72675D3}" srcOrd="3" destOrd="0" presId="urn:microsoft.com/office/officeart/2005/8/layout/hierarchy3"/>
    <dgm:cxn modelId="{1BEBA1A3-11B9-4C1D-A41D-2D3D287DEF82}" type="presParOf" srcId="{C5EC76FD-D99F-4813-9E66-B9DFA72675D3}" destId="{58A10695-77DD-4A59-B1C0-7D51C49F1DBF}" srcOrd="0" destOrd="0" presId="urn:microsoft.com/office/officeart/2005/8/layout/hierarchy3"/>
    <dgm:cxn modelId="{94405C95-887C-403D-91A7-A40E8CCF6B6B}" type="presParOf" srcId="{58A10695-77DD-4A59-B1C0-7D51C49F1DBF}" destId="{5F772CB0-6E7E-42DD-9F33-40D88509AB46}" srcOrd="0" destOrd="0" presId="urn:microsoft.com/office/officeart/2005/8/layout/hierarchy3"/>
    <dgm:cxn modelId="{1D37F986-581B-491A-BE11-D24FD17B83B1}" type="presParOf" srcId="{58A10695-77DD-4A59-B1C0-7D51C49F1DBF}" destId="{6E3383D2-9875-45D4-AA81-090FEEEA67D1}" srcOrd="1" destOrd="0" presId="urn:microsoft.com/office/officeart/2005/8/layout/hierarchy3"/>
    <dgm:cxn modelId="{AC01F10C-CAE3-453E-B7A7-A56013F4D8C5}" type="presParOf" srcId="{C5EC76FD-D99F-4813-9E66-B9DFA72675D3}" destId="{6191E07C-BA10-461C-BDD8-D8C52ED2D374}" srcOrd="1" destOrd="0" presId="urn:microsoft.com/office/officeart/2005/8/layout/hierarchy3"/>
    <dgm:cxn modelId="{BD326DE3-F646-4304-BF4F-BDBF6CA7E81B}" type="presParOf" srcId="{6191E07C-BA10-461C-BDD8-D8C52ED2D374}" destId="{A1594818-D40B-4A36-82EE-70C49E12070D}" srcOrd="0" destOrd="0" presId="urn:microsoft.com/office/officeart/2005/8/layout/hierarchy3"/>
    <dgm:cxn modelId="{AB360988-BBD3-4D52-AD5D-80BBE9B3C726}" type="presParOf" srcId="{6191E07C-BA10-461C-BDD8-D8C52ED2D374}" destId="{7A255654-0DA6-4E96-B74D-C831FDE115F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4DA45-2FE0-4BEA-9307-CD322D5686CA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A972FA07-611E-4B53-8AF5-84A4C54CA046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      2 407 433,6 тыс.руб.</a:t>
          </a:r>
        </a:p>
      </dgm:t>
    </dgm:pt>
    <dgm:pt modelId="{FC008321-D107-4181-8F7B-3CDF873E6633}" type="parTrans" cxnId="{66ECBCD1-6C01-4608-9909-57367E1F1329}">
      <dgm:prSet/>
      <dgm:spPr/>
      <dgm:t>
        <a:bodyPr/>
        <a:lstStyle/>
        <a:p>
          <a:endParaRPr lang="ru-RU"/>
        </a:p>
      </dgm:t>
    </dgm:pt>
    <dgm:pt modelId="{CDBC1728-C4A6-45E1-AD2E-7A3D0DD2CA5F}" type="sibTrans" cxnId="{66ECBCD1-6C01-4608-9909-57367E1F1329}">
      <dgm:prSet/>
      <dgm:spPr/>
      <dgm:t>
        <a:bodyPr/>
        <a:lstStyle/>
        <a:p>
          <a:endParaRPr lang="ru-RU"/>
        </a:p>
      </dgm:t>
    </dgm:pt>
    <dgm:pt modelId="{CC6246CE-A903-4E3F-A1D7-7768E697ABEE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      2 425 755,3 тыс. руб.</a:t>
          </a:r>
        </a:p>
      </dgm:t>
    </dgm:pt>
    <dgm:pt modelId="{FFC81BCD-CEA8-464B-9FE8-D921A379C3E9}" type="parTrans" cxnId="{451918C8-A559-4CE1-914E-0A732DB67F7D}">
      <dgm:prSet/>
      <dgm:spPr/>
      <dgm:t>
        <a:bodyPr/>
        <a:lstStyle/>
        <a:p>
          <a:endParaRPr lang="ru-RU"/>
        </a:p>
      </dgm:t>
    </dgm:pt>
    <dgm:pt modelId="{F8B5773F-9063-411A-8604-D25607B780B1}" type="sibTrans" cxnId="{451918C8-A559-4CE1-914E-0A732DB67F7D}">
      <dgm:prSet/>
      <dgm:spPr/>
      <dgm:t>
        <a:bodyPr/>
        <a:lstStyle/>
        <a:p>
          <a:endParaRPr lang="ru-RU"/>
        </a:p>
      </dgm:t>
    </dgm:pt>
    <dgm:pt modelId="{EF8A1FC1-6472-4A69-8535-0302D9AAACFF}" type="pres">
      <dgm:prSet presAssocID="{6124DA45-2FE0-4BEA-9307-CD322D5686CA}" presName="Name0" presStyleCnt="0">
        <dgm:presLayoutVars>
          <dgm:dir/>
          <dgm:resizeHandles val="exact"/>
        </dgm:presLayoutVars>
      </dgm:prSet>
      <dgm:spPr/>
    </dgm:pt>
    <dgm:pt modelId="{E7FB58B1-A897-42ED-81CB-C94AE88411A3}" type="pres">
      <dgm:prSet presAssocID="{6124DA45-2FE0-4BEA-9307-CD322D5686CA}" presName="bkgdShp" presStyleLbl="alignAccFollowNode1" presStyleIdx="0" presStyleCnt="1" custScaleY="114021"/>
      <dgm:spPr>
        <a:solidFill>
          <a:schemeClr val="accent1">
            <a:lumMod val="60000"/>
            <a:lumOff val="40000"/>
            <a:alpha val="90000"/>
          </a:schemeClr>
        </a:solidFill>
      </dgm:spPr>
    </dgm:pt>
    <dgm:pt modelId="{E3E5E58D-F82A-4E9C-9907-FC1DAA98F254}" type="pres">
      <dgm:prSet presAssocID="{6124DA45-2FE0-4BEA-9307-CD322D5686CA}" presName="linComp" presStyleCnt="0"/>
      <dgm:spPr/>
    </dgm:pt>
    <dgm:pt modelId="{BDCFB234-CA6C-4573-A815-B4492EC64D50}" type="pres">
      <dgm:prSet presAssocID="{A972FA07-611E-4B53-8AF5-84A4C54CA046}" presName="compNode" presStyleCnt="0"/>
      <dgm:spPr/>
    </dgm:pt>
    <dgm:pt modelId="{62E8C0AC-11B2-47EC-9CC4-9E9F0D04D65F}" type="pres">
      <dgm:prSet presAssocID="{A972FA07-611E-4B53-8AF5-84A4C54CA046}" presName="node" presStyleLbl="node1" presStyleIdx="0" presStyleCnt="2" custScaleY="8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5A118-57EF-4971-AD77-F5190CD8217C}" type="pres">
      <dgm:prSet presAssocID="{A972FA07-611E-4B53-8AF5-84A4C54CA046}" presName="invisiNode" presStyleLbl="node1" presStyleIdx="0" presStyleCnt="2"/>
      <dgm:spPr/>
    </dgm:pt>
    <dgm:pt modelId="{E29001B9-E1F4-484C-8DAB-2E465342BB4B}" type="pres">
      <dgm:prSet presAssocID="{A972FA07-611E-4B53-8AF5-84A4C54CA046}" presName="imagNode" presStyleLbl="fgImgPlace1" presStyleIdx="0" presStyleCnt="2" custScaleY="136183" custLinFactNeighborX="1066" custLinFactNeighborY="-48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1B3A92-BBD3-4BC4-8DC5-C1F733F821BA}" type="pres">
      <dgm:prSet presAssocID="{CDBC1728-C4A6-45E1-AD2E-7A3D0DD2CA5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3FB2892-84FD-45C8-9DEC-D737A58734A0}" type="pres">
      <dgm:prSet presAssocID="{CC6246CE-A903-4E3F-A1D7-7768E697ABEE}" presName="compNode" presStyleCnt="0"/>
      <dgm:spPr/>
    </dgm:pt>
    <dgm:pt modelId="{B30626B5-ABBD-4140-AD1B-55FBCF71345F}" type="pres">
      <dgm:prSet presAssocID="{CC6246CE-A903-4E3F-A1D7-7768E697ABEE}" presName="node" presStyleLbl="node1" presStyleIdx="1" presStyleCnt="2" custScaleY="8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C9209-3456-49BE-870F-F74335E1919C}" type="pres">
      <dgm:prSet presAssocID="{CC6246CE-A903-4E3F-A1D7-7768E697ABEE}" presName="invisiNode" presStyleLbl="node1" presStyleIdx="1" presStyleCnt="2"/>
      <dgm:spPr/>
    </dgm:pt>
    <dgm:pt modelId="{4E55A5B7-7FBF-4A3E-91F4-7749A3C025C3}" type="pres">
      <dgm:prSet presAssocID="{CC6246CE-A903-4E3F-A1D7-7768E697ABEE}" presName="imagNode" presStyleLbl="fgImgPlace1" presStyleIdx="1" presStyleCnt="2" custScaleY="126563" custLinFactNeighborX="197" custLinFactNeighborY="-48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BDDD6A1-BF8B-4A39-9420-79B6469AC40C}" type="presOf" srcId="{A972FA07-611E-4B53-8AF5-84A4C54CA046}" destId="{62E8C0AC-11B2-47EC-9CC4-9E9F0D04D65F}" srcOrd="0" destOrd="0" presId="urn:microsoft.com/office/officeart/2005/8/layout/pList2#1"/>
    <dgm:cxn modelId="{451918C8-A559-4CE1-914E-0A732DB67F7D}" srcId="{6124DA45-2FE0-4BEA-9307-CD322D5686CA}" destId="{CC6246CE-A903-4E3F-A1D7-7768E697ABEE}" srcOrd="1" destOrd="0" parTransId="{FFC81BCD-CEA8-464B-9FE8-D921A379C3E9}" sibTransId="{F8B5773F-9063-411A-8604-D25607B780B1}"/>
    <dgm:cxn modelId="{5E115428-32F1-4246-B5B7-E1FC53E12251}" type="presOf" srcId="{6124DA45-2FE0-4BEA-9307-CD322D5686CA}" destId="{EF8A1FC1-6472-4A69-8535-0302D9AAACFF}" srcOrd="0" destOrd="0" presId="urn:microsoft.com/office/officeart/2005/8/layout/pList2#1"/>
    <dgm:cxn modelId="{66ECBCD1-6C01-4608-9909-57367E1F1329}" srcId="{6124DA45-2FE0-4BEA-9307-CD322D5686CA}" destId="{A972FA07-611E-4B53-8AF5-84A4C54CA046}" srcOrd="0" destOrd="0" parTransId="{FC008321-D107-4181-8F7B-3CDF873E6633}" sibTransId="{CDBC1728-C4A6-45E1-AD2E-7A3D0DD2CA5F}"/>
    <dgm:cxn modelId="{972EA97D-9C03-4ACC-811B-C142D57034A4}" type="presOf" srcId="{CDBC1728-C4A6-45E1-AD2E-7A3D0DD2CA5F}" destId="{051B3A92-BBD3-4BC4-8DC5-C1F733F821BA}" srcOrd="0" destOrd="0" presId="urn:microsoft.com/office/officeart/2005/8/layout/pList2#1"/>
    <dgm:cxn modelId="{679B6885-F33D-41BD-92AF-27D4848424FE}" type="presOf" srcId="{CC6246CE-A903-4E3F-A1D7-7768E697ABEE}" destId="{B30626B5-ABBD-4140-AD1B-55FBCF71345F}" srcOrd="0" destOrd="0" presId="urn:microsoft.com/office/officeart/2005/8/layout/pList2#1"/>
    <dgm:cxn modelId="{60E4E4FB-5DE2-4F6E-AEC1-B040A38E2826}" type="presParOf" srcId="{EF8A1FC1-6472-4A69-8535-0302D9AAACFF}" destId="{E7FB58B1-A897-42ED-81CB-C94AE88411A3}" srcOrd="0" destOrd="0" presId="urn:microsoft.com/office/officeart/2005/8/layout/pList2#1"/>
    <dgm:cxn modelId="{9450F869-60A4-46FE-8F44-00FCB51672A4}" type="presParOf" srcId="{EF8A1FC1-6472-4A69-8535-0302D9AAACFF}" destId="{E3E5E58D-F82A-4E9C-9907-FC1DAA98F254}" srcOrd="1" destOrd="0" presId="urn:microsoft.com/office/officeart/2005/8/layout/pList2#1"/>
    <dgm:cxn modelId="{4A593AD4-9DE9-48E1-8308-46839D33A085}" type="presParOf" srcId="{E3E5E58D-F82A-4E9C-9907-FC1DAA98F254}" destId="{BDCFB234-CA6C-4573-A815-B4492EC64D50}" srcOrd="0" destOrd="0" presId="urn:microsoft.com/office/officeart/2005/8/layout/pList2#1"/>
    <dgm:cxn modelId="{7FED7B1F-AE4A-489C-A7B9-04B14585E073}" type="presParOf" srcId="{BDCFB234-CA6C-4573-A815-B4492EC64D50}" destId="{62E8C0AC-11B2-47EC-9CC4-9E9F0D04D65F}" srcOrd="0" destOrd="0" presId="urn:microsoft.com/office/officeart/2005/8/layout/pList2#1"/>
    <dgm:cxn modelId="{CF9F01CB-E8A4-4B14-9277-455E353B1FB8}" type="presParOf" srcId="{BDCFB234-CA6C-4573-A815-B4492EC64D50}" destId="{9F35A118-57EF-4971-AD77-F5190CD8217C}" srcOrd="1" destOrd="0" presId="urn:microsoft.com/office/officeart/2005/8/layout/pList2#1"/>
    <dgm:cxn modelId="{7B94A46A-2EB9-4174-9B12-86310973E71B}" type="presParOf" srcId="{BDCFB234-CA6C-4573-A815-B4492EC64D50}" destId="{E29001B9-E1F4-484C-8DAB-2E465342BB4B}" srcOrd="2" destOrd="0" presId="urn:microsoft.com/office/officeart/2005/8/layout/pList2#1"/>
    <dgm:cxn modelId="{F4DAD2DB-7A75-42E0-BFA6-6FAF0F28BB36}" type="presParOf" srcId="{E3E5E58D-F82A-4E9C-9907-FC1DAA98F254}" destId="{051B3A92-BBD3-4BC4-8DC5-C1F733F821BA}" srcOrd="1" destOrd="0" presId="urn:microsoft.com/office/officeart/2005/8/layout/pList2#1"/>
    <dgm:cxn modelId="{F944397E-19E7-41DD-8E1A-EB71EE7E50D4}" type="presParOf" srcId="{E3E5E58D-F82A-4E9C-9907-FC1DAA98F254}" destId="{13FB2892-84FD-45C8-9DEC-D737A58734A0}" srcOrd="2" destOrd="0" presId="urn:microsoft.com/office/officeart/2005/8/layout/pList2#1"/>
    <dgm:cxn modelId="{F826C7FF-BA0D-4668-8392-A75675C053F7}" type="presParOf" srcId="{13FB2892-84FD-45C8-9DEC-D737A58734A0}" destId="{B30626B5-ABBD-4140-AD1B-55FBCF71345F}" srcOrd="0" destOrd="0" presId="urn:microsoft.com/office/officeart/2005/8/layout/pList2#1"/>
    <dgm:cxn modelId="{32719CBF-C46D-4096-8A95-83F0256DBF96}" type="presParOf" srcId="{13FB2892-84FD-45C8-9DEC-D737A58734A0}" destId="{BA9C9209-3456-49BE-870F-F74335E1919C}" srcOrd="1" destOrd="0" presId="urn:microsoft.com/office/officeart/2005/8/layout/pList2#1"/>
    <dgm:cxn modelId="{28E9C295-2EBE-447C-B907-B423856DC65C}" type="presParOf" srcId="{13FB2892-84FD-45C8-9DEC-D737A58734A0}" destId="{4E55A5B7-7FBF-4A3E-91F4-7749A3C025C3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B88BEE-7DB3-4719-80FA-E9EA803C2CD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9779A7-DA80-4D36-B685-60E3905D340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</dgm:t>
    </dgm:pt>
    <dgm:pt modelId="{D697F2E1-7850-4A8E-BE00-8D8CED67C915}" type="parTrans" cxnId="{0EBA7A84-0E1B-487C-A8A4-58D620E15A23}">
      <dgm:prSet/>
      <dgm:spPr/>
      <dgm:t>
        <a:bodyPr/>
        <a:lstStyle/>
        <a:p>
          <a:endParaRPr lang="ru-RU"/>
        </a:p>
      </dgm:t>
    </dgm:pt>
    <dgm:pt modelId="{57CA66F3-73B6-4BB5-A936-C47E645AD7A1}" type="sibTrans" cxnId="{0EBA7A84-0E1B-487C-A8A4-58D620E15A23}">
      <dgm:prSet/>
      <dgm:spPr/>
      <dgm:t>
        <a:bodyPr/>
        <a:lstStyle/>
        <a:p>
          <a:endParaRPr lang="ru-RU"/>
        </a:p>
      </dgm:t>
    </dgm:pt>
    <dgm:pt modelId="{3AF6A196-138D-4C0A-8079-69766DE8A669}">
      <dgm:prSet custT="1"/>
      <dgm:spPr/>
      <dgm:t>
        <a:bodyPr/>
        <a:lstStyle/>
        <a:p>
          <a:pPr algn="ctr"/>
          <a:r>
            <a:rPr lang="ru-RU" sz="2000" b="1" dirty="0">
              <a:latin typeface="Times New Roman" pitchFamily="18" charset="0"/>
              <a:cs typeface="Times New Roman" pitchFamily="18" charset="0"/>
            </a:rPr>
            <a:t>18 321,7 тыс.руб.</a:t>
          </a:r>
        </a:p>
      </dgm:t>
    </dgm:pt>
    <dgm:pt modelId="{64AB1F6C-A98F-40C2-A802-97C20F41E849}" type="sibTrans" cxnId="{357FA81B-BE2F-4988-8DFC-E072E15F3F12}">
      <dgm:prSet/>
      <dgm:spPr/>
      <dgm:t>
        <a:bodyPr/>
        <a:lstStyle/>
        <a:p>
          <a:endParaRPr lang="ru-RU"/>
        </a:p>
      </dgm:t>
    </dgm:pt>
    <dgm:pt modelId="{3A224C91-85BF-4312-A6C6-16D12BE1DAE8}" type="parTrans" cxnId="{357FA81B-BE2F-4988-8DFC-E072E15F3F12}">
      <dgm:prSet/>
      <dgm:spPr/>
      <dgm:t>
        <a:bodyPr/>
        <a:lstStyle/>
        <a:p>
          <a:endParaRPr lang="ru-RU"/>
        </a:p>
      </dgm:t>
    </dgm:pt>
    <dgm:pt modelId="{6A4DBDBE-CA35-4A3A-94C8-08AFDBDD1D97}" type="pres">
      <dgm:prSet presAssocID="{74B88BEE-7DB3-4719-80FA-E9EA803C2C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7BCAAD-B50C-4B2E-B913-19A557497EC2}" type="pres">
      <dgm:prSet presAssocID="{919779A7-DA80-4D36-B685-60E3905D340F}" presName="composite" presStyleCnt="0"/>
      <dgm:spPr/>
    </dgm:pt>
    <dgm:pt modelId="{A7438931-25DA-4FDA-AD21-BE03848C81BA}" type="pres">
      <dgm:prSet presAssocID="{919779A7-DA80-4D36-B685-60E3905D340F}" presName="parentText" presStyleLbl="alignNode1" presStyleIdx="0" presStyleCnt="1" custAng="0" custScaleX="366243" custLinFactNeighborX="-402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B2B31-8A87-4C52-BC3A-7C2FAC617753}" type="pres">
      <dgm:prSet presAssocID="{919779A7-DA80-4D36-B685-60E3905D340F}" presName="descendantText" presStyleLbl="alignAcc1" presStyleIdx="0" presStyleCnt="1" custScaleX="60941" custLinFactNeighborX="8728" custLinFactNeighborY="16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7FA81B-BE2F-4988-8DFC-E072E15F3F12}" srcId="{919779A7-DA80-4D36-B685-60E3905D340F}" destId="{3AF6A196-138D-4C0A-8079-69766DE8A669}" srcOrd="0" destOrd="0" parTransId="{3A224C91-85BF-4312-A6C6-16D12BE1DAE8}" sibTransId="{64AB1F6C-A98F-40C2-A802-97C20F41E849}"/>
    <dgm:cxn modelId="{CFD39DE8-E7DE-4139-9644-6E48A510ED5A}" type="presOf" srcId="{3AF6A196-138D-4C0A-8079-69766DE8A669}" destId="{5C8B2B31-8A87-4C52-BC3A-7C2FAC617753}" srcOrd="0" destOrd="0" presId="urn:microsoft.com/office/officeart/2005/8/layout/chevron2"/>
    <dgm:cxn modelId="{D0A2DA52-12F5-4846-99DF-3BAD326D8FBE}" type="presOf" srcId="{74B88BEE-7DB3-4719-80FA-E9EA803C2CD6}" destId="{6A4DBDBE-CA35-4A3A-94C8-08AFDBDD1D97}" srcOrd="0" destOrd="0" presId="urn:microsoft.com/office/officeart/2005/8/layout/chevron2"/>
    <dgm:cxn modelId="{70F3F0F6-EC7D-4AB2-A728-E6342137FAFB}" type="presOf" srcId="{919779A7-DA80-4D36-B685-60E3905D340F}" destId="{A7438931-25DA-4FDA-AD21-BE03848C81BA}" srcOrd="0" destOrd="0" presId="urn:microsoft.com/office/officeart/2005/8/layout/chevron2"/>
    <dgm:cxn modelId="{0EBA7A84-0E1B-487C-A8A4-58D620E15A23}" srcId="{74B88BEE-7DB3-4719-80FA-E9EA803C2CD6}" destId="{919779A7-DA80-4D36-B685-60E3905D340F}" srcOrd="0" destOrd="0" parTransId="{D697F2E1-7850-4A8E-BE00-8D8CED67C915}" sibTransId="{57CA66F3-73B6-4BB5-A936-C47E645AD7A1}"/>
    <dgm:cxn modelId="{F7E35D2A-3544-4723-A529-7992CB21890B}" type="presParOf" srcId="{6A4DBDBE-CA35-4A3A-94C8-08AFDBDD1D97}" destId="{5E7BCAAD-B50C-4B2E-B913-19A557497EC2}" srcOrd="0" destOrd="0" presId="urn:microsoft.com/office/officeart/2005/8/layout/chevron2"/>
    <dgm:cxn modelId="{F2CF76AB-C6F0-4041-8093-0C4590F70ECA}" type="presParOf" srcId="{5E7BCAAD-B50C-4B2E-B913-19A557497EC2}" destId="{A7438931-25DA-4FDA-AD21-BE03848C81BA}" srcOrd="0" destOrd="0" presId="urn:microsoft.com/office/officeart/2005/8/layout/chevron2"/>
    <dgm:cxn modelId="{A7030B3F-291B-4036-A973-AA71CC3F086A}" type="presParOf" srcId="{5E7BCAAD-B50C-4B2E-B913-19A557497EC2}" destId="{5C8B2B31-8A87-4C52-BC3A-7C2FAC6177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EE02B2-C3E3-465A-9432-BD4EFF294BC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A92730-E683-4D68-8381-CBCF08AD46E5}">
      <dgm:prSet phldrT="[Текст]" custT="1"/>
      <dgm:spPr>
        <a:solidFill>
          <a:srgbClr val="B0FAD3"/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 202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год      -18 321,7</a:t>
          </a:r>
        </a:p>
      </dgm:t>
    </dgm:pt>
    <dgm:pt modelId="{35F7CD2C-D609-47AE-A0D6-3BAA046ED9BA}" type="parTrans" cxnId="{885977F8-119A-45EE-BE81-C201AF74368B}">
      <dgm:prSet/>
      <dgm:spPr/>
      <dgm:t>
        <a:bodyPr/>
        <a:lstStyle/>
        <a:p>
          <a:endParaRPr lang="ru-RU"/>
        </a:p>
      </dgm:t>
    </dgm:pt>
    <dgm:pt modelId="{25F8DB5A-D534-46E1-BC8D-EC100BFC5E0F}" type="sibTrans" cxnId="{885977F8-119A-45EE-BE81-C201AF74368B}">
      <dgm:prSet/>
      <dgm:spPr/>
      <dgm:t>
        <a:bodyPr/>
        <a:lstStyle/>
        <a:p>
          <a:endParaRPr lang="ru-RU"/>
        </a:p>
      </dgm:t>
    </dgm:pt>
    <dgm:pt modelId="{917A3DAE-FB58-40C0-8C25-E0DF7CB7AA5D}">
      <dgm:prSet phldrT="[Текст]" custT="1"/>
      <dgm:spPr>
        <a:solidFill>
          <a:srgbClr val="B0FAD3"/>
        </a:solidFill>
      </dgm:spPr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год      -22 321,7</a:t>
          </a:r>
        </a:p>
      </dgm:t>
    </dgm:pt>
    <dgm:pt modelId="{D34908CF-B809-4E28-AB36-FE3570985D2E}" type="parTrans" cxnId="{83B935F1-EAD7-4BE6-8F83-9EE2D7C7E570}">
      <dgm:prSet/>
      <dgm:spPr/>
      <dgm:t>
        <a:bodyPr/>
        <a:lstStyle/>
        <a:p>
          <a:endParaRPr lang="ru-RU"/>
        </a:p>
      </dgm:t>
    </dgm:pt>
    <dgm:pt modelId="{E3CBAAB8-7C33-4701-9B19-8DE7AB71DFD9}" type="sibTrans" cxnId="{83B935F1-EAD7-4BE6-8F83-9EE2D7C7E570}">
      <dgm:prSet/>
      <dgm:spPr/>
      <dgm:t>
        <a:bodyPr/>
        <a:lstStyle/>
        <a:p>
          <a:endParaRPr lang="ru-RU"/>
        </a:p>
      </dgm:t>
    </dgm:pt>
    <dgm:pt modelId="{9E064D22-DB97-47B0-9BF2-83476EAFC2C4}">
      <dgm:prSet phldrT="[Текст]" custT="1"/>
      <dgm:spPr>
        <a:solidFill>
          <a:srgbClr val="B0FAD3"/>
        </a:solidFill>
      </dgm:spPr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год      -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20 321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b="1" dirty="0">
              <a:latin typeface="Times New Roman" pitchFamily="18" charset="0"/>
              <a:cs typeface="Times New Roman" pitchFamily="18" charset="0"/>
            </a:rPr>
            <a:t>7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499CB98-5DA1-475C-9E3B-1944F9E94E91}" type="sibTrans" cxnId="{5AAAA355-9024-4A12-AED3-F3DBC112089D}">
      <dgm:prSet/>
      <dgm:spPr/>
      <dgm:t>
        <a:bodyPr/>
        <a:lstStyle/>
        <a:p>
          <a:endParaRPr lang="ru-RU"/>
        </a:p>
      </dgm:t>
    </dgm:pt>
    <dgm:pt modelId="{16D3BF45-F62D-4AB6-8857-D480BAD7FA2B}" type="parTrans" cxnId="{5AAAA355-9024-4A12-AED3-F3DBC112089D}">
      <dgm:prSet/>
      <dgm:spPr/>
      <dgm:t>
        <a:bodyPr/>
        <a:lstStyle/>
        <a:p>
          <a:endParaRPr lang="ru-RU"/>
        </a:p>
      </dgm:t>
    </dgm:pt>
    <dgm:pt modelId="{1283970A-0903-44C2-9A51-A287DF6A5E74}" type="pres">
      <dgm:prSet presAssocID="{34EE02B2-C3E3-465A-9432-BD4EFF294B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3075A-23E1-40FF-8FBD-C3F0740D322B}" type="pres">
      <dgm:prSet presAssocID="{C0A92730-E683-4D68-8381-CBCF08AD46E5}" presName="Name5" presStyleLbl="vennNode1" presStyleIdx="0" presStyleCnt="3" custScaleX="112178" custLinFactNeighborX="629" custLinFactNeighborY="3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FEB24-0D8D-4EA5-B758-778893305ACA}" type="pres">
      <dgm:prSet presAssocID="{25F8DB5A-D534-46E1-BC8D-EC100BFC5E0F}" presName="space" presStyleCnt="0"/>
      <dgm:spPr/>
    </dgm:pt>
    <dgm:pt modelId="{3B65A017-AB65-484B-B35E-4BA28F650CB0}" type="pres">
      <dgm:prSet presAssocID="{917A3DAE-FB58-40C0-8C25-E0DF7CB7AA5D}" presName="Name5" presStyleLbl="vennNode1" presStyleIdx="1" presStyleCnt="3" custScaleX="10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D5FE1-9B0F-4058-A044-6A1108163D76}" type="pres">
      <dgm:prSet presAssocID="{E3CBAAB8-7C33-4701-9B19-8DE7AB71DFD9}" presName="space" presStyleCnt="0"/>
      <dgm:spPr/>
    </dgm:pt>
    <dgm:pt modelId="{256F4426-7A2D-4935-B76D-3E13F7374586}" type="pres">
      <dgm:prSet presAssocID="{9E064D22-DB97-47B0-9BF2-83476EAFC2C4}" presName="Name5" presStyleLbl="vennNode1" presStyleIdx="2" presStyleCnt="3" custScaleX="118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B4CA6-DB0D-45A3-8A66-1AF6E31A0C38}" type="presOf" srcId="{9E064D22-DB97-47B0-9BF2-83476EAFC2C4}" destId="{256F4426-7A2D-4935-B76D-3E13F7374586}" srcOrd="0" destOrd="0" presId="urn:microsoft.com/office/officeart/2005/8/layout/venn3"/>
    <dgm:cxn modelId="{5AAAA355-9024-4A12-AED3-F3DBC112089D}" srcId="{34EE02B2-C3E3-465A-9432-BD4EFF294BC3}" destId="{9E064D22-DB97-47B0-9BF2-83476EAFC2C4}" srcOrd="2" destOrd="0" parTransId="{16D3BF45-F62D-4AB6-8857-D480BAD7FA2B}" sibTransId="{5499CB98-5DA1-475C-9E3B-1944F9E94E91}"/>
    <dgm:cxn modelId="{2A5EB3CF-54D3-42EB-9FD0-D95E73B110D0}" type="presOf" srcId="{34EE02B2-C3E3-465A-9432-BD4EFF294BC3}" destId="{1283970A-0903-44C2-9A51-A287DF6A5E74}" srcOrd="0" destOrd="0" presId="urn:microsoft.com/office/officeart/2005/8/layout/venn3"/>
    <dgm:cxn modelId="{83B935F1-EAD7-4BE6-8F83-9EE2D7C7E570}" srcId="{34EE02B2-C3E3-465A-9432-BD4EFF294BC3}" destId="{917A3DAE-FB58-40C0-8C25-E0DF7CB7AA5D}" srcOrd="1" destOrd="0" parTransId="{D34908CF-B809-4E28-AB36-FE3570985D2E}" sibTransId="{E3CBAAB8-7C33-4701-9B19-8DE7AB71DFD9}"/>
    <dgm:cxn modelId="{3506088A-00E2-4098-AE3F-232ACEF503C5}" type="presOf" srcId="{917A3DAE-FB58-40C0-8C25-E0DF7CB7AA5D}" destId="{3B65A017-AB65-484B-B35E-4BA28F650CB0}" srcOrd="0" destOrd="0" presId="urn:microsoft.com/office/officeart/2005/8/layout/venn3"/>
    <dgm:cxn modelId="{885977F8-119A-45EE-BE81-C201AF74368B}" srcId="{34EE02B2-C3E3-465A-9432-BD4EFF294BC3}" destId="{C0A92730-E683-4D68-8381-CBCF08AD46E5}" srcOrd="0" destOrd="0" parTransId="{35F7CD2C-D609-47AE-A0D6-3BAA046ED9BA}" sibTransId="{25F8DB5A-D534-46E1-BC8D-EC100BFC5E0F}"/>
    <dgm:cxn modelId="{C2B0E29D-1D9C-431B-BB8A-0ED39036D29D}" type="presOf" srcId="{C0A92730-E683-4D68-8381-CBCF08AD46E5}" destId="{A553075A-23E1-40FF-8FBD-C3F0740D322B}" srcOrd="0" destOrd="0" presId="urn:microsoft.com/office/officeart/2005/8/layout/venn3"/>
    <dgm:cxn modelId="{8358E6B8-46AB-41AC-A7EF-9A5C41C69D1D}" type="presParOf" srcId="{1283970A-0903-44C2-9A51-A287DF6A5E74}" destId="{A553075A-23E1-40FF-8FBD-C3F0740D322B}" srcOrd="0" destOrd="0" presId="urn:microsoft.com/office/officeart/2005/8/layout/venn3"/>
    <dgm:cxn modelId="{F5257AF0-9A6C-4E74-BB94-68CE50CFC28B}" type="presParOf" srcId="{1283970A-0903-44C2-9A51-A287DF6A5E74}" destId="{328FEB24-0D8D-4EA5-B758-778893305ACA}" srcOrd="1" destOrd="0" presId="urn:microsoft.com/office/officeart/2005/8/layout/venn3"/>
    <dgm:cxn modelId="{5B834FA7-089E-431D-86B5-C0643270C98E}" type="presParOf" srcId="{1283970A-0903-44C2-9A51-A287DF6A5E74}" destId="{3B65A017-AB65-484B-B35E-4BA28F650CB0}" srcOrd="2" destOrd="0" presId="urn:microsoft.com/office/officeart/2005/8/layout/venn3"/>
    <dgm:cxn modelId="{E23192EC-0832-4B9D-93B4-5DEAECDE0AB8}" type="presParOf" srcId="{1283970A-0903-44C2-9A51-A287DF6A5E74}" destId="{C4ED5FE1-9B0F-4058-A044-6A1108163D76}" srcOrd="3" destOrd="0" presId="urn:microsoft.com/office/officeart/2005/8/layout/venn3"/>
    <dgm:cxn modelId="{FCDCFA2B-3F63-4FE8-9A2B-E8DE2F043ADC}" type="presParOf" srcId="{1283970A-0903-44C2-9A51-A287DF6A5E74}" destId="{256F4426-7A2D-4935-B76D-3E13F7374586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b="1" baseline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b="1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D1BC32-7261-4E92-8DFF-DD9F0656D67E}" type="presOf" srcId="{A84D6B5C-8EF1-4319-8C13-FDED57AC4892}" destId="{80978208-C2C9-438D-B100-294C3257BEE9}" srcOrd="0" destOrd="0" presId="urn:microsoft.com/office/officeart/2005/8/layout/radial4"/>
    <dgm:cxn modelId="{328FACA2-D95B-460C-8560-CDF906916FEE}" type="presOf" srcId="{A6D566F9-A693-49A6-887B-1A6BD87B15D1}" destId="{46004B77-768E-486D-B6C4-73ADCF5165E3}" srcOrd="0" destOrd="0" presId="urn:microsoft.com/office/officeart/2005/8/layout/radial4"/>
    <dgm:cxn modelId="{06A03624-2AB2-4AA4-8A81-C64E39CF3D8A}" type="presOf" srcId="{60A9330E-B347-4259-9A5C-2003ECF426D7}" destId="{1D33FFE0-B798-413A-9B75-8F3A48951FD5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0A193CE9-14F3-4DB6-92FD-CD1FCFBF1265}" type="presOf" srcId="{8574F713-3620-4476-937F-314D5D41A579}" destId="{D4ED46AC-F844-428B-968D-F34BA5E09DED}" srcOrd="0" destOrd="0" presId="urn:microsoft.com/office/officeart/2005/8/layout/radial4"/>
    <dgm:cxn modelId="{649F8BF8-614B-4079-B90D-B9FF93946547}" type="presOf" srcId="{A86B8E9E-6255-4269-9313-ABE09BE7301D}" destId="{94E28D4B-C707-45EC-9CF1-4AAA0EFA2EC6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5FDE8B49-F2D0-43DC-B4F0-3753266E7BA6}" type="presOf" srcId="{4B2285BE-0161-45D8-9860-151F2C6C5E86}" destId="{F8F0EAE8-66EE-4AA5-8685-3EE4F6C9AC77}" srcOrd="0" destOrd="0" presId="urn:microsoft.com/office/officeart/2005/8/layout/radial4"/>
    <dgm:cxn modelId="{8FB6B2DA-C354-48BD-9848-CAE7C0852A99}" type="presParOf" srcId="{94E28D4B-C707-45EC-9CF1-4AAA0EFA2EC6}" destId="{F8F0EAE8-66EE-4AA5-8685-3EE4F6C9AC77}" srcOrd="0" destOrd="0" presId="urn:microsoft.com/office/officeart/2005/8/layout/radial4"/>
    <dgm:cxn modelId="{DE9BD87C-9D32-4FB0-8EA9-044132E53984}" type="presParOf" srcId="{94E28D4B-C707-45EC-9CF1-4AAA0EFA2EC6}" destId="{D4ED46AC-F844-428B-968D-F34BA5E09DED}" srcOrd="1" destOrd="0" presId="urn:microsoft.com/office/officeart/2005/8/layout/radial4"/>
    <dgm:cxn modelId="{01818D1A-7E29-425E-94C0-98FF9D2C793E}" type="presParOf" srcId="{94E28D4B-C707-45EC-9CF1-4AAA0EFA2EC6}" destId="{80978208-C2C9-438D-B100-294C3257BEE9}" srcOrd="2" destOrd="0" presId="urn:microsoft.com/office/officeart/2005/8/layout/radial4"/>
    <dgm:cxn modelId="{2E52649E-127A-47E7-BDB4-AAC63424F91E}" type="presParOf" srcId="{94E28D4B-C707-45EC-9CF1-4AAA0EFA2EC6}" destId="{1D33FFE0-B798-413A-9B75-8F3A48951FD5}" srcOrd="3" destOrd="0" presId="urn:microsoft.com/office/officeart/2005/8/layout/radial4"/>
    <dgm:cxn modelId="{21343D9D-BAEB-4B11-B46E-9933CD7E5865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b="1" dirty="0">
            <a:solidFill>
              <a:srgbClr val="0070C0"/>
            </a:solidFill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251" custRadScaleInc="-29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BECE40-AC7A-466D-B28B-0ECB6995C154}" type="presOf" srcId="{A84D6B5C-8EF1-4319-8C13-FDED57AC4892}" destId="{80978208-C2C9-438D-B100-294C3257BEE9}" srcOrd="0" destOrd="0" presId="urn:microsoft.com/office/officeart/2005/8/layout/radial4"/>
    <dgm:cxn modelId="{82CDEA15-5064-4008-B6DB-3263D0B4F494}" type="presOf" srcId="{8574F713-3620-4476-937F-314D5D41A579}" destId="{D4ED46AC-F844-428B-968D-F34BA5E09DED}" srcOrd="0" destOrd="0" presId="urn:microsoft.com/office/officeart/2005/8/layout/radial4"/>
    <dgm:cxn modelId="{5B5433B8-769D-4CF8-B36C-ED54DF8D4CBE}" type="presOf" srcId="{4B2285BE-0161-45D8-9860-151F2C6C5E86}" destId="{F8F0EAE8-66EE-4AA5-8685-3EE4F6C9AC77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B06BE72D-CAC5-442C-86FD-E99EDA8258C1}" type="presOf" srcId="{60A9330E-B347-4259-9A5C-2003ECF426D7}" destId="{1D33FFE0-B798-413A-9B75-8F3A48951FD5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D23D5602-89D6-4B72-98AF-B5BEA13BAA38}" type="presOf" srcId="{A6D566F9-A693-49A6-887B-1A6BD87B15D1}" destId="{46004B77-768E-486D-B6C4-73ADCF5165E3}" srcOrd="0" destOrd="0" presId="urn:microsoft.com/office/officeart/2005/8/layout/radial4"/>
    <dgm:cxn modelId="{728482DA-2AD9-474C-A137-266CDF9745E5}" type="presOf" srcId="{A86B8E9E-6255-4269-9313-ABE09BE7301D}" destId="{94E28D4B-C707-45EC-9CF1-4AAA0EFA2EC6}" srcOrd="0" destOrd="0" presId="urn:microsoft.com/office/officeart/2005/8/layout/radial4"/>
    <dgm:cxn modelId="{595D2E0C-198A-49CB-BCC8-DB835B8E955D}" type="presParOf" srcId="{94E28D4B-C707-45EC-9CF1-4AAA0EFA2EC6}" destId="{F8F0EAE8-66EE-4AA5-8685-3EE4F6C9AC77}" srcOrd="0" destOrd="0" presId="urn:microsoft.com/office/officeart/2005/8/layout/radial4"/>
    <dgm:cxn modelId="{13A00148-168E-4940-B377-8F135714320E}" type="presParOf" srcId="{94E28D4B-C707-45EC-9CF1-4AAA0EFA2EC6}" destId="{D4ED46AC-F844-428B-968D-F34BA5E09DED}" srcOrd="1" destOrd="0" presId="urn:microsoft.com/office/officeart/2005/8/layout/radial4"/>
    <dgm:cxn modelId="{46DA1A25-9050-4AC6-BA48-5EEBCEBD67DD}" type="presParOf" srcId="{94E28D4B-C707-45EC-9CF1-4AAA0EFA2EC6}" destId="{80978208-C2C9-438D-B100-294C3257BEE9}" srcOrd="2" destOrd="0" presId="urn:microsoft.com/office/officeart/2005/8/layout/radial4"/>
    <dgm:cxn modelId="{55C85E91-E468-4B66-B521-0B4FED220269}" type="presParOf" srcId="{94E28D4B-C707-45EC-9CF1-4AAA0EFA2EC6}" destId="{1D33FFE0-B798-413A-9B75-8F3A48951FD5}" srcOrd="3" destOrd="0" presId="urn:microsoft.com/office/officeart/2005/8/layout/radial4"/>
    <dgm:cxn modelId="{561A7E06-159E-4829-95E3-7887B0667F49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baseline="0" dirty="0">
            <a:solidFill>
              <a:srgbClr val="0070C0"/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b="1" dirty="0">
            <a:solidFill>
              <a:srgbClr val="0070C0"/>
            </a:solidFill>
          </a:endParaRPr>
        </a:p>
      </dgm:t>
    </dgm:pt>
    <dgm:pt modelId="{8574F713-3620-4476-937F-314D5D41A579}" type="parTrans" cxnId="{7FCA104A-CDEA-425F-BAD8-8F5DC82D72D8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solidFill>
          <a:srgbClr val="FFCCFF"/>
        </a:solidFill>
      </dgm:spPr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b="1" dirty="0">
            <a:solidFill>
              <a:srgbClr val="0070C0"/>
            </a:solidFill>
          </a:endParaRPr>
        </a:p>
      </dgm:t>
    </dgm:pt>
    <dgm:pt modelId="{60A9330E-B347-4259-9A5C-2003ECF426D7}" type="parTrans" cxnId="{F5F98A52-795D-40C5-B1AD-0389CB3432CF}">
      <dgm:prSet/>
      <dgm:spPr>
        <a:solidFill>
          <a:srgbClr val="FFCCFF"/>
        </a:solidFill>
      </dgm:spPr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4F60F-8CAB-475C-81F4-8CF80B019A21}" type="presOf" srcId="{A6D566F9-A693-49A6-887B-1A6BD87B15D1}" destId="{46004B77-768E-486D-B6C4-73ADCF5165E3}" srcOrd="0" destOrd="0" presId="urn:microsoft.com/office/officeart/2005/8/layout/radial4"/>
    <dgm:cxn modelId="{028A56F7-1552-4F9C-A38B-41DFA6F01BB1}" type="presOf" srcId="{4B2285BE-0161-45D8-9860-151F2C6C5E86}" destId="{F8F0EAE8-66EE-4AA5-8685-3EE4F6C9AC77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91624DCD-5D38-44A7-8372-EE6C0ED30D7A}" type="presOf" srcId="{8574F713-3620-4476-937F-314D5D41A579}" destId="{D4ED46AC-F844-428B-968D-F34BA5E09DED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E5151400-D3B0-432D-AABF-B5E7185F94A8}" type="presOf" srcId="{A84D6B5C-8EF1-4319-8C13-FDED57AC4892}" destId="{80978208-C2C9-438D-B100-294C3257BEE9}" srcOrd="0" destOrd="0" presId="urn:microsoft.com/office/officeart/2005/8/layout/radial4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0382AEB0-BDF1-47FA-9308-09AFD5DC19A4}" type="presOf" srcId="{60A9330E-B347-4259-9A5C-2003ECF426D7}" destId="{1D33FFE0-B798-413A-9B75-8F3A48951FD5}" srcOrd="0" destOrd="0" presId="urn:microsoft.com/office/officeart/2005/8/layout/radial4"/>
    <dgm:cxn modelId="{9F2037F1-DE41-4245-BF33-F6C543C457FA}" type="presOf" srcId="{A86B8E9E-6255-4269-9313-ABE09BE7301D}" destId="{94E28D4B-C707-45EC-9CF1-4AAA0EFA2EC6}" srcOrd="0" destOrd="0" presId="urn:microsoft.com/office/officeart/2005/8/layout/radial4"/>
    <dgm:cxn modelId="{E8E20380-B5AE-42FA-A5EE-5E7B191EC86E}" type="presParOf" srcId="{94E28D4B-C707-45EC-9CF1-4AAA0EFA2EC6}" destId="{F8F0EAE8-66EE-4AA5-8685-3EE4F6C9AC77}" srcOrd="0" destOrd="0" presId="urn:microsoft.com/office/officeart/2005/8/layout/radial4"/>
    <dgm:cxn modelId="{13292871-D4D3-46EE-9EA7-E9D898645982}" type="presParOf" srcId="{94E28D4B-C707-45EC-9CF1-4AAA0EFA2EC6}" destId="{D4ED46AC-F844-428B-968D-F34BA5E09DED}" srcOrd="1" destOrd="0" presId="urn:microsoft.com/office/officeart/2005/8/layout/radial4"/>
    <dgm:cxn modelId="{A09142AF-621B-4DC3-AD2E-DBAB741BAE37}" type="presParOf" srcId="{94E28D4B-C707-45EC-9CF1-4AAA0EFA2EC6}" destId="{80978208-C2C9-438D-B100-294C3257BEE9}" srcOrd="2" destOrd="0" presId="urn:microsoft.com/office/officeart/2005/8/layout/radial4"/>
    <dgm:cxn modelId="{AA6A9BD2-288C-4635-A66F-EC0C50711747}" type="presParOf" srcId="{94E28D4B-C707-45EC-9CF1-4AAA0EFA2EC6}" destId="{1D33FFE0-B798-413A-9B75-8F3A48951FD5}" srcOrd="3" destOrd="0" presId="urn:microsoft.com/office/officeart/2005/8/layout/radial4"/>
    <dgm:cxn modelId="{DFA0620B-A05B-4507-87E5-0923927099EC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1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rgbClr val="9999FF"/>
        </a:solidFill>
      </dgm:spPr>
      <dgm:t>
        <a:bodyPr/>
        <a:lstStyle/>
        <a:p>
          <a:pPr algn="ctr"/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Расходы </a:t>
          </a:r>
        </a:p>
        <a:p>
          <a:pPr algn="ctr"/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</a:t>
          </a:r>
        </a:p>
        <a:p>
          <a:pPr algn="ctr"/>
          <a:r>
            <a:rPr lang="ru-RU" sz="2000" b="1" dirty="0" smtClean="0">
              <a:latin typeface="Times New Roman"/>
              <a:ea typeface="Times New Roman"/>
              <a:cs typeface="Times New Roman"/>
            </a:rPr>
            <a:t>2 425 755,3 </a:t>
          </a:r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рублей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rgbClr val="9999FF"/>
        </a:solidFill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rgbClr val="0070C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9999FF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7030A0"/>
        </a:solidFill>
      </dgm:spPr>
      <dgm:t>
        <a:bodyPr/>
        <a:lstStyle/>
        <a:p>
          <a:endParaRPr lang="ru-RU" dirty="0"/>
        </a:p>
      </dgm:t>
    </dgm:pt>
    <dgm:pt modelId="{62E153EB-408C-4CB3-B6CA-2A439518E14B}">
      <dgm:prSet phldrT="[Текст]"/>
      <dgm:spPr>
        <a:solidFill>
          <a:srgbClr val="64AD0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92F2A2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olidFill>
          <a:srgbClr val="FF6699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00B0F0"/>
        </a:solidFill>
      </dgm:spPr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olidFill>
          <a:srgbClr val="FF66FF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703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FF66FF"/>
        </a:solidFill>
      </dgm:spPr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olidFill>
          <a:srgbClr val="00B0F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>
        <a:solidFill>
          <a:srgbClr val="0000FF"/>
        </a:solidFill>
      </dgm:spPr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82204" custScaleY="17964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 custLinFactNeighborX="20802" custLinFactNeighborY="1454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9734F-4EC5-470C-BC18-31349CA262C1}" type="presOf" srcId="{66E51CD7-05D6-4658-BDAA-92C6F3E19708}" destId="{553B84E4-4A31-43DB-B3BF-8E8EF2B79F2D}" srcOrd="0" destOrd="0" presId="urn:microsoft.com/office/officeart/2005/8/layout/radial5"/>
    <dgm:cxn modelId="{0279F2B1-BD4A-4CE6-A1F2-2C8587F9153C}" type="presOf" srcId="{BC4B6763-2F33-4CCB-B9CC-377BBD0F0800}" destId="{A0B7EB92-DF16-476D-BB87-6C0D26E26F61}" srcOrd="0" destOrd="0" presId="urn:microsoft.com/office/officeart/2005/8/layout/radial5"/>
    <dgm:cxn modelId="{2404C53B-D791-4C82-8C51-8CAF1125E765}" type="presOf" srcId="{77DF95E1-3397-43CE-99EF-E82D1E9B2066}" destId="{7A035AEB-3A20-4DC3-9A60-032AB2743B03}" srcOrd="0" destOrd="0" presId="urn:microsoft.com/office/officeart/2005/8/layout/radial5"/>
    <dgm:cxn modelId="{53697368-797D-4ABB-8046-32223809C458}" type="presOf" srcId="{08170AFC-8E89-4179-A96D-636AFFD8C3F3}" destId="{53D78D63-5F88-4163-9535-46A64127BD3A}" srcOrd="1" destOrd="0" presId="urn:microsoft.com/office/officeart/2005/8/layout/radial5"/>
    <dgm:cxn modelId="{6FA9C559-B5B5-42CD-AADA-F98BF0DA9CA8}" type="presOf" srcId="{A8FC0520-4E1C-47C9-9459-5A566E2A3269}" destId="{47F0322C-5978-482D-A409-1280E22C6D82}" srcOrd="1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B8A423E4-0258-40FE-80B5-722E225549AC}" type="presOf" srcId="{D2A69AB7-A0A6-4501-95CD-2902A3384DE3}" destId="{FED909B6-8F19-4D98-AAC2-EBEEF4830C2B}" srcOrd="0" destOrd="0" presId="urn:microsoft.com/office/officeart/2005/8/layout/radial5"/>
    <dgm:cxn modelId="{4F264C60-8124-4B30-B741-5428FCC87D90}" type="presOf" srcId="{BC4B6763-2F33-4CCB-B9CC-377BBD0F0800}" destId="{E3A5A4EE-729B-477E-AEA8-7FC61FA6B941}" srcOrd="1" destOrd="0" presId="urn:microsoft.com/office/officeart/2005/8/layout/radial5"/>
    <dgm:cxn modelId="{60A45D1E-F2D0-460E-B4F6-D67B1E959C05}" type="presOf" srcId="{637E412C-91EE-486E-8354-15F2384BE3EA}" destId="{D8B200F5-4D07-49B2-A587-C2FE6CEC49F8}" srcOrd="0" destOrd="0" presId="urn:microsoft.com/office/officeart/2005/8/layout/radial5"/>
    <dgm:cxn modelId="{94B08A9C-B5B3-476C-BB11-623674FD6B01}" type="presOf" srcId="{6B4A9C71-5243-4375-98C7-BA189146832B}" destId="{8B82EA68-B59A-424E-9756-C221A13DB47F}" srcOrd="0" destOrd="0" presId="urn:microsoft.com/office/officeart/2005/8/layout/radial5"/>
    <dgm:cxn modelId="{5AEB925C-B93D-4D47-9564-2EA6EE8964F9}" type="presOf" srcId="{6598F354-400C-439C-BDD5-729D663E252E}" destId="{FA950D33-9BD9-4D37-A533-789F5554AFB5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FBBC7488-8E8C-452B-B752-A6F4A9AF8D7F}" type="presOf" srcId="{A8FC0520-4E1C-47C9-9459-5A566E2A3269}" destId="{E7EAB10C-E176-4610-B2C6-BE8F83AD0F9B}" srcOrd="0" destOrd="0" presId="urn:microsoft.com/office/officeart/2005/8/layout/radial5"/>
    <dgm:cxn modelId="{0AE5454E-4309-45EF-9EC6-57CE4CC54C46}" type="presOf" srcId="{77DF95E1-3397-43CE-99EF-E82D1E9B2066}" destId="{4273F29E-B93C-44D6-A671-FCDC77ED9BA3}" srcOrd="1" destOrd="0" presId="urn:microsoft.com/office/officeart/2005/8/layout/radial5"/>
    <dgm:cxn modelId="{98179D1B-F696-4A54-B4D2-BA7D391C6AC0}" type="presOf" srcId="{C021BE46-16AF-4372-B2A0-67875E2C82CF}" destId="{DA660ED5-C4B7-4208-928A-B8DD66837486}" srcOrd="1" destOrd="0" presId="urn:microsoft.com/office/officeart/2005/8/layout/radial5"/>
    <dgm:cxn modelId="{7B48B704-F728-458F-9200-687DE5C83835}" type="presOf" srcId="{62E153EB-408C-4CB3-B6CA-2A439518E14B}" destId="{83F11675-07D9-406F-853D-13FD28BBB805}" srcOrd="0" destOrd="0" presId="urn:microsoft.com/office/officeart/2005/8/layout/radial5"/>
    <dgm:cxn modelId="{0AB8DFCE-BF94-4541-9D35-D0C087E3CC3A}" type="presOf" srcId="{AA0A2BD5-A368-4F17-8E9D-23F1FC377812}" destId="{EB1C3899-7B42-47CD-912B-DD035472498D}" srcOrd="0" destOrd="0" presId="urn:microsoft.com/office/officeart/2005/8/layout/radial5"/>
    <dgm:cxn modelId="{5323B214-EFCB-4A7C-B1D0-7B42401609DD}" type="presOf" srcId="{9DEE7B50-C1CB-48D2-999B-DF1098A88396}" destId="{881BA4B6-6173-4BE7-ACB0-127409627ABA}" srcOrd="1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61032F7A-8FB2-4BE5-8A30-1A15924E90BE}" type="presOf" srcId="{6598F354-400C-439C-BDD5-729D663E252E}" destId="{F326903B-AF5C-41D9-A950-9DE60C069BDF}" srcOrd="1" destOrd="0" presId="urn:microsoft.com/office/officeart/2005/8/layout/radial5"/>
    <dgm:cxn modelId="{37DD35C7-EDC9-444B-837F-084C5BFA6029}" type="presOf" srcId="{D78F1D4C-A2EF-4C56-940B-FB3F18A7298D}" destId="{EDA34655-9131-4731-957F-5382F53A066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E9D0CC4-8413-4CB7-BB27-9B7F534358E6}" type="presOf" srcId="{66E51CD7-05D6-4658-BDAA-92C6F3E19708}" destId="{C47D9E4B-AD47-4E79-B529-9B264E8F4F6B}" srcOrd="1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1E03B08D-F164-4683-ABDE-7B4649149C66}" type="presOf" srcId="{8D513BD1-7137-4BB2-A1F4-1B02EFB0F34F}" destId="{8D15C70B-27DC-4BC4-8B54-1A6B8CC1DBC1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5C8A9928-ADF9-485D-ADCE-C98A68BC27DD}" type="presOf" srcId="{4B1A8440-411B-4A5D-AFC7-3583C59ADD0E}" destId="{73BC26A8-8D0F-45E6-9E3B-37EADD227262}" srcOrd="0" destOrd="0" presId="urn:microsoft.com/office/officeart/2005/8/layout/radial5"/>
    <dgm:cxn modelId="{AFB188F5-137B-4FE1-99F7-C4DDBC77DFC9}" type="presOf" srcId="{3BA0FA79-0F0A-4F39-8C6F-85BF113366C3}" destId="{E0AC84DD-2093-416F-85DE-E547FE520660}" srcOrd="0" destOrd="0" presId="urn:microsoft.com/office/officeart/2005/8/layout/radial5"/>
    <dgm:cxn modelId="{ACDE2E7D-5AC3-4FFC-9E59-7C40DFC37EA0}" type="presOf" srcId="{8D513BD1-7137-4BB2-A1F4-1B02EFB0F34F}" destId="{4731EA70-1FA8-49F5-A6BF-4AE9CB97C303}" srcOrd="0" destOrd="0" presId="urn:microsoft.com/office/officeart/2005/8/layout/radial5"/>
    <dgm:cxn modelId="{2D9F83C7-65F6-4D76-91F8-E2EB3CA96807}" type="presOf" srcId="{9F96D360-CB55-48DB-9778-BF90DCE1129E}" destId="{69EA0517-EDCB-4CEB-899F-D56DCF7B4404}" srcOrd="0" destOrd="0" presId="urn:microsoft.com/office/officeart/2005/8/layout/radial5"/>
    <dgm:cxn modelId="{FF522DB7-6AA1-46E1-8842-3E7C8FBB315D}" type="presOf" srcId="{082CE592-953F-441B-B0C2-F864433A8493}" destId="{839DF450-14DD-4280-9AEE-DA73938E9B9D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8D364EAE-3A6D-41FA-BDB1-9B96A735DF5B}" type="presOf" srcId="{C021BE46-16AF-4372-B2A0-67875E2C82CF}" destId="{06F93DE9-E67A-4CE1-BC6B-5C458B1137B0}" srcOrd="0" destOrd="0" presId="urn:microsoft.com/office/officeart/2005/8/layout/radial5"/>
    <dgm:cxn modelId="{68C1699E-F246-4E78-865C-6A9E94B42D41}" type="presOf" srcId="{9DEE7B50-C1CB-48D2-999B-DF1098A88396}" destId="{2F5553CB-2478-4421-B002-5FA728364A78}" srcOrd="0" destOrd="0" presId="urn:microsoft.com/office/officeart/2005/8/layout/radial5"/>
    <dgm:cxn modelId="{F4C643F5-BD2F-4652-9FD6-592AD998448D}" type="presOf" srcId="{6F647F05-65E5-443B-9310-4AF895EEC1B0}" destId="{ED72E44C-8498-48F8-9652-E5DD6AC5818D}" srcOrd="0" destOrd="0" presId="urn:microsoft.com/office/officeart/2005/8/layout/radial5"/>
    <dgm:cxn modelId="{DB9D3F03-4E90-4C0F-9A7F-64E0044D7936}" type="presOf" srcId="{420BA717-63F2-4ED1-9193-BDF0AD7BC7EB}" destId="{FFE63D16-C443-42C8-BB30-4CA61876A647}" srcOrd="0" destOrd="0" presId="urn:microsoft.com/office/officeart/2005/8/layout/radial5"/>
    <dgm:cxn modelId="{F7935A11-BF57-48D6-9DBF-95332493DF0E}" type="presOf" srcId="{08170AFC-8E89-4179-A96D-636AFFD8C3F3}" destId="{DF27FC25-052B-426A-9E06-117E992234F6}" srcOrd="0" destOrd="0" presId="urn:microsoft.com/office/officeart/2005/8/layout/radial5"/>
    <dgm:cxn modelId="{C6931334-0DCE-4FA8-BE83-5576C8C0BAA1}" type="presOf" srcId="{082CE592-953F-441B-B0C2-F864433A8493}" destId="{A0E222DD-64BD-4A89-BBB9-2B80D8318D4A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1A3F7619-CBB8-46A2-B24B-93FFBC7ACBB2}" type="presOf" srcId="{D63A74EC-A1EC-4823-AB28-835C2DE63D58}" destId="{E2EC1D87-F728-458A-8AB1-7A3D78F9D25E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26EC7A4C-FD9A-4990-8132-4FB17FA58EA2}" type="presParOf" srcId="{8B82EA68-B59A-424E-9756-C221A13DB47F}" destId="{ED72E44C-8498-48F8-9652-E5DD6AC5818D}" srcOrd="0" destOrd="0" presId="urn:microsoft.com/office/officeart/2005/8/layout/radial5"/>
    <dgm:cxn modelId="{257414A0-4D81-41EB-BD8C-C37FF6B95530}" type="presParOf" srcId="{8B82EA68-B59A-424E-9756-C221A13DB47F}" destId="{4731EA70-1FA8-49F5-A6BF-4AE9CB97C303}" srcOrd="1" destOrd="0" presId="urn:microsoft.com/office/officeart/2005/8/layout/radial5"/>
    <dgm:cxn modelId="{0B646B1A-C872-41A1-9FBC-D63865167260}" type="presParOf" srcId="{4731EA70-1FA8-49F5-A6BF-4AE9CB97C303}" destId="{8D15C70B-27DC-4BC4-8B54-1A6B8CC1DBC1}" srcOrd="0" destOrd="0" presId="urn:microsoft.com/office/officeart/2005/8/layout/radial5"/>
    <dgm:cxn modelId="{96DBBA56-8790-4263-8A74-F1E87793DD1F}" type="presParOf" srcId="{8B82EA68-B59A-424E-9756-C221A13DB47F}" destId="{E2EC1D87-F728-458A-8AB1-7A3D78F9D25E}" srcOrd="2" destOrd="0" presId="urn:microsoft.com/office/officeart/2005/8/layout/radial5"/>
    <dgm:cxn modelId="{3255429A-960A-49BA-902D-097C984B6B95}" type="presParOf" srcId="{8B82EA68-B59A-424E-9756-C221A13DB47F}" destId="{A0E222DD-64BD-4A89-BBB9-2B80D8318D4A}" srcOrd="3" destOrd="0" presId="urn:microsoft.com/office/officeart/2005/8/layout/radial5"/>
    <dgm:cxn modelId="{EC1E59AA-3A60-4EB9-8559-71A7D85EC13A}" type="presParOf" srcId="{A0E222DD-64BD-4A89-BBB9-2B80D8318D4A}" destId="{839DF450-14DD-4280-9AEE-DA73938E9B9D}" srcOrd="0" destOrd="0" presId="urn:microsoft.com/office/officeart/2005/8/layout/radial5"/>
    <dgm:cxn modelId="{0800656C-FCAC-4F52-A747-7256F89B3420}" type="presParOf" srcId="{8B82EA68-B59A-424E-9756-C221A13DB47F}" destId="{73BC26A8-8D0F-45E6-9E3B-37EADD227262}" srcOrd="4" destOrd="0" presId="urn:microsoft.com/office/officeart/2005/8/layout/radial5"/>
    <dgm:cxn modelId="{16053405-935A-43C4-8872-19F70FEBA614}" type="presParOf" srcId="{8B82EA68-B59A-424E-9756-C221A13DB47F}" destId="{06F93DE9-E67A-4CE1-BC6B-5C458B1137B0}" srcOrd="5" destOrd="0" presId="urn:microsoft.com/office/officeart/2005/8/layout/radial5"/>
    <dgm:cxn modelId="{1D2834A8-B44A-47E7-BA98-8220D14DAAEB}" type="presParOf" srcId="{06F93DE9-E67A-4CE1-BC6B-5C458B1137B0}" destId="{DA660ED5-C4B7-4208-928A-B8DD66837486}" srcOrd="0" destOrd="0" presId="urn:microsoft.com/office/officeart/2005/8/layout/radial5"/>
    <dgm:cxn modelId="{971AF6C6-039F-42CA-ADBE-B5D09FE21F03}" type="presParOf" srcId="{8B82EA68-B59A-424E-9756-C221A13DB47F}" destId="{D8B200F5-4D07-49B2-A587-C2FE6CEC49F8}" srcOrd="6" destOrd="0" presId="urn:microsoft.com/office/officeart/2005/8/layout/radial5"/>
    <dgm:cxn modelId="{E4A80F36-CB0A-4E3F-A09B-1888A162DCAE}" type="presParOf" srcId="{8B82EA68-B59A-424E-9756-C221A13DB47F}" destId="{E7EAB10C-E176-4610-B2C6-BE8F83AD0F9B}" srcOrd="7" destOrd="0" presId="urn:microsoft.com/office/officeart/2005/8/layout/radial5"/>
    <dgm:cxn modelId="{12C0B5E0-C39C-491F-B7DE-49E0539E36F8}" type="presParOf" srcId="{E7EAB10C-E176-4610-B2C6-BE8F83AD0F9B}" destId="{47F0322C-5978-482D-A409-1280E22C6D82}" srcOrd="0" destOrd="0" presId="urn:microsoft.com/office/officeart/2005/8/layout/radial5"/>
    <dgm:cxn modelId="{AF40347F-09F0-434E-B0FC-75C5BF785436}" type="presParOf" srcId="{8B82EA68-B59A-424E-9756-C221A13DB47F}" destId="{FFE63D16-C443-42C8-BB30-4CA61876A647}" srcOrd="8" destOrd="0" presId="urn:microsoft.com/office/officeart/2005/8/layout/radial5"/>
    <dgm:cxn modelId="{C390D453-6ACA-404C-9BA5-FC1B8DE22360}" type="presParOf" srcId="{8B82EA68-B59A-424E-9756-C221A13DB47F}" destId="{FA950D33-9BD9-4D37-A533-789F5554AFB5}" srcOrd="9" destOrd="0" presId="urn:microsoft.com/office/officeart/2005/8/layout/radial5"/>
    <dgm:cxn modelId="{C32D7A82-F6DE-4B22-8F96-60CAEFE82197}" type="presParOf" srcId="{FA950D33-9BD9-4D37-A533-789F5554AFB5}" destId="{F326903B-AF5C-41D9-A950-9DE60C069BDF}" srcOrd="0" destOrd="0" presId="urn:microsoft.com/office/officeart/2005/8/layout/radial5"/>
    <dgm:cxn modelId="{6042FDF4-4E64-436A-B8EC-C3A05AE649F4}" type="presParOf" srcId="{8B82EA68-B59A-424E-9756-C221A13DB47F}" destId="{EB1C3899-7B42-47CD-912B-DD035472498D}" srcOrd="10" destOrd="0" presId="urn:microsoft.com/office/officeart/2005/8/layout/radial5"/>
    <dgm:cxn modelId="{7BE2B040-03C4-4DD1-A3D2-F4DA7ED5776A}" type="presParOf" srcId="{8B82EA68-B59A-424E-9756-C221A13DB47F}" destId="{2F5553CB-2478-4421-B002-5FA728364A78}" srcOrd="11" destOrd="0" presId="urn:microsoft.com/office/officeart/2005/8/layout/radial5"/>
    <dgm:cxn modelId="{5A623E7B-FA67-4B77-B942-72558150DC00}" type="presParOf" srcId="{2F5553CB-2478-4421-B002-5FA728364A78}" destId="{881BA4B6-6173-4BE7-ACB0-127409627ABA}" srcOrd="0" destOrd="0" presId="urn:microsoft.com/office/officeart/2005/8/layout/radial5"/>
    <dgm:cxn modelId="{FE59DE0E-FF97-4D8A-821C-719D50627B8A}" type="presParOf" srcId="{8B82EA68-B59A-424E-9756-C221A13DB47F}" destId="{FED909B6-8F19-4D98-AAC2-EBEEF4830C2B}" srcOrd="12" destOrd="0" presId="urn:microsoft.com/office/officeart/2005/8/layout/radial5"/>
    <dgm:cxn modelId="{B851BF37-1C40-4E79-A74C-73EEF8A7ADD9}" type="presParOf" srcId="{8B82EA68-B59A-424E-9756-C221A13DB47F}" destId="{A0B7EB92-DF16-476D-BB87-6C0D26E26F61}" srcOrd="13" destOrd="0" presId="urn:microsoft.com/office/officeart/2005/8/layout/radial5"/>
    <dgm:cxn modelId="{8E770DB3-F3B2-4C25-902F-A148975D156E}" type="presParOf" srcId="{A0B7EB92-DF16-476D-BB87-6C0D26E26F61}" destId="{E3A5A4EE-729B-477E-AEA8-7FC61FA6B941}" srcOrd="0" destOrd="0" presId="urn:microsoft.com/office/officeart/2005/8/layout/radial5"/>
    <dgm:cxn modelId="{9F394C38-252E-4A2D-935A-3476DD25353D}" type="presParOf" srcId="{8B82EA68-B59A-424E-9756-C221A13DB47F}" destId="{69EA0517-EDCB-4CEB-899F-D56DCF7B4404}" srcOrd="14" destOrd="0" presId="urn:microsoft.com/office/officeart/2005/8/layout/radial5"/>
    <dgm:cxn modelId="{AF9FD5FB-D63A-4A9E-A8B6-943AEBEBDB8E}" type="presParOf" srcId="{8B82EA68-B59A-424E-9756-C221A13DB47F}" destId="{7A035AEB-3A20-4DC3-9A60-032AB2743B03}" srcOrd="15" destOrd="0" presId="urn:microsoft.com/office/officeart/2005/8/layout/radial5"/>
    <dgm:cxn modelId="{EFB593AC-1324-4FF4-98AE-186A3610E45E}" type="presParOf" srcId="{7A035AEB-3A20-4DC3-9A60-032AB2743B03}" destId="{4273F29E-B93C-44D6-A671-FCDC77ED9BA3}" srcOrd="0" destOrd="0" presId="urn:microsoft.com/office/officeart/2005/8/layout/radial5"/>
    <dgm:cxn modelId="{2AC0383E-D44E-4C38-A042-0212479554A7}" type="presParOf" srcId="{8B82EA68-B59A-424E-9756-C221A13DB47F}" destId="{83F11675-07D9-406F-853D-13FD28BBB805}" srcOrd="16" destOrd="0" presId="urn:microsoft.com/office/officeart/2005/8/layout/radial5"/>
    <dgm:cxn modelId="{A468033B-6B6C-4876-8C3B-DA5FF229E14B}" type="presParOf" srcId="{8B82EA68-B59A-424E-9756-C221A13DB47F}" destId="{DF27FC25-052B-426A-9E06-117E992234F6}" srcOrd="17" destOrd="0" presId="urn:microsoft.com/office/officeart/2005/8/layout/radial5"/>
    <dgm:cxn modelId="{6243809B-8954-49A7-B041-8B7B9C16F057}" type="presParOf" srcId="{DF27FC25-052B-426A-9E06-117E992234F6}" destId="{53D78D63-5F88-4163-9535-46A64127BD3A}" srcOrd="0" destOrd="0" presId="urn:microsoft.com/office/officeart/2005/8/layout/radial5"/>
    <dgm:cxn modelId="{696245A8-5C70-4E01-AFE5-2D8DC040D679}" type="presParOf" srcId="{8B82EA68-B59A-424E-9756-C221A13DB47F}" destId="{EDA34655-9131-4731-957F-5382F53A0660}" srcOrd="18" destOrd="0" presId="urn:microsoft.com/office/officeart/2005/8/layout/radial5"/>
    <dgm:cxn modelId="{2BA1F5A4-A16F-455B-9E1F-0CD7F32F7AB6}" type="presParOf" srcId="{8B82EA68-B59A-424E-9756-C221A13DB47F}" destId="{553B84E4-4A31-43DB-B3BF-8E8EF2B79F2D}" srcOrd="19" destOrd="0" presId="urn:microsoft.com/office/officeart/2005/8/layout/radial5"/>
    <dgm:cxn modelId="{C5DE3975-C93B-43B9-91E2-B0DD73041F3B}" type="presParOf" srcId="{553B84E4-4A31-43DB-B3BF-8E8EF2B79F2D}" destId="{C47D9E4B-AD47-4E79-B529-9B264E8F4F6B}" srcOrd="0" destOrd="0" presId="urn:microsoft.com/office/officeart/2005/8/layout/radial5"/>
    <dgm:cxn modelId="{D99CF4B3-C62A-4D9A-B664-F1E4CC01CA86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0A28DC-67B3-49AC-A430-CF0DB0338D90}">
      <dsp:nvSpPr>
        <dsp:cNvPr id="0" name=""/>
        <dsp:cNvSpPr/>
      </dsp:nvSpPr>
      <dsp:spPr>
        <a:xfrm>
          <a:off x="9998" y="291741"/>
          <a:ext cx="3307387" cy="140493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Объявление в средствах массовой информации о проведении Публичных слушаний</a:t>
          </a:r>
          <a:endParaRPr lang="ru-RU" sz="19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98" y="291741"/>
        <a:ext cx="3307387" cy="1404938"/>
      </dsp:txXfrm>
    </dsp:sp>
    <dsp:sp modelId="{5CAAD7E9-FF31-405B-BC31-DA13B8398BAC}">
      <dsp:nvSpPr>
        <dsp:cNvPr id="0" name=""/>
        <dsp:cNvSpPr/>
      </dsp:nvSpPr>
      <dsp:spPr>
        <a:xfrm rot="21588734">
          <a:off x="3571855" y="447558"/>
          <a:ext cx="690126" cy="8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1588734">
        <a:off x="3571855" y="447558"/>
        <a:ext cx="690126" cy="820232"/>
      </dsp:txXfrm>
    </dsp:sp>
    <dsp:sp modelId="{29054A96-460B-49D9-B847-F656838E6B04}">
      <dsp:nvSpPr>
        <dsp:cNvPr id="0" name=""/>
        <dsp:cNvSpPr/>
      </dsp:nvSpPr>
      <dsp:spPr>
        <a:xfrm>
          <a:off x="4619504" y="223953"/>
          <a:ext cx="3801345" cy="1508684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Внесение предложений по </a:t>
          </a: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проекту</a:t>
          </a:r>
          <a:r>
            <a:rPr lang="ru-RU" sz="1900" b="1" kern="1200" dirty="0" smtClean="0">
              <a:solidFill>
                <a:schemeClr val="tx1"/>
              </a:solidFill>
            </a:rPr>
            <a:t> бюджета на  Публичные слушания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4619504" y="223953"/>
        <a:ext cx="3801345" cy="1508684"/>
      </dsp:txXfrm>
    </dsp:sp>
    <dsp:sp modelId="{630AF1F7-5902-4BD6-9924-DECCD3F5A77E}">
      <dsp:nvSpPr>
        <dsp:cNvPr id="0" name=""/>
        <dsp:cNvSpPr/>
      </dsp:nvSpPr>
      <dsp:spPr>
        <a:xfrm rot="5400000">
          <a:off x="6492988" y="2231950"/>
          <a:ext cx="712276" cy="8202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400000">
        <a:off x="6492988" y="2231950"/>
        <a:ext cx="712276" cy="820232"/>
      </dsp:txXfrm>
    </dsp:sp>
    <dsp:sp modelId="{0004BF5B-5E28-42EA-AF2D-5FC10F9006C7}">
      <dsp:nvSpPr>
        <dsp:cNvPr id="0" name=""/>
        <dsp:cNvSpPr/>
      </dsp:nvSpPr>
      <dsp:spPr>
        <a:xfrm>
          <a:off x="5113462" y="3071012"/>
          <a:ext cx="3307387" cy="123558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Регистрация перед началом проведения и </a:t>
          </a:r>
          <a:r>
            <a:rPr lang="ru-RU" sz="1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участия</a:t>
          </a:r>
          <a:r>
            <a:rPr lang="ru-RU" sz="1900" b="1" kern="1200" dirty="0" smtClean="0">
              <a:solidFill>
                <a:schemeClr val="tx1"/>
              </a:solidFill>
            </a:rPr>
            <a:t> в Публичных слушаниях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5113462" y="3071012"/>
        <a:ext cx="3307387" cy="12355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54FE03-406C-43DE-933F-F6C47AEFC32D}">
      <dsp:nvSpPr>
        <dsp:cNvPr id="0" name=""/>
        <dsp:cNvSpPr/>
      </dsp:nvSpPr>
      <dsp:spPr>
        <a:xfrm>
          <a:off x="47626" y="75981"/>
          <a:ext cx="1460980" cy="1258780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6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626" y="75981"/>
        <a:ext cx="1460980" cy="1258780"/>
      </dsp:txXfrm>
    </dsp:sp>
    <dsp:sp modelId="{C0B76E15-9A9C-4BB0-AD7E-1C7067266084}">
      <dsp:nvSpPr>
        <dsp:cNvPr id="0" name=""/>
        <dsp:cNvSpPr/>
      </dsp:nvSpPr>
      <dsp:spPr>
        <a:xfrm>
          <a:off x="193725" y="1334761"/>
          <a:ext cx="166347" cy="2984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4034"/>
              </a:lnTo>
              <a:lnTo>
                <a:pt x="166347" y="298403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210B4-7D64-4550-A228-6461BA8ADDD6}">
      <dsp:nvSpPr>
        <dsp:cNvPr id="0" name=""/>
        <dsp:cNvSpPr/>
      </dsp:nvSpPr>
      <dsp:spPr>
        <a:xfrm>
          <a:off x="360072" y="3528394"/>
          <a:ext cx="1161572" cy="1580802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100%</a:t>
          </a:r>
        </a:p>
      </dsp:txBody>
      <dsp:txXfrm>
        <a:off x="360072" y="3528394"/>
        <a:ext cx="1161572" cy="1580802"/>
      </dsp:txXfrm>
    </dsp:sp>
    <dsp:sp modelId="{4DC52CDA-66DC-4C5A-9687-C87C8999915F}">
      <dsp:nvSpPr>
        <dsp:cNvPr id="0" name=""/>
        <dsp:cNvSpPr/>
      </dsp:nvSpPr>
      <dsp:spPr>
        <a:xfrm>
          <a:off x="1807582" y="103958"/>
          <a:ext cx="1576207" cy="1188135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Транспортный налог</a:t>
          </a:r>
          <a:endParaRPr lang="ru-RU" sz="16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7582" y="103958"/>
        <a:ext cx="1576207" cy="1188135"/>
      </dsp:txXfrm>
    </dsp:sp>
    <dsp:sp modelId="{113FA774-B64C-4031-A7BF-F5CF41B5CED0}">
      <dsp:nvSpPr>
        <dsp:cNvPr id="0" name=""/>
        <dsp:cNvSpPr/>
      </dsp:nvSpPr>
      <dsp:spPr>
        <a:xfrm>
          <a:off x="1965203" y="1292094"/>
          <a:ext cx="154669" cy="1492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683"/>
              </a:lnTo>
              <a:lnTo>
                <a:pt x="154669" y="149268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F5076-91ED-4B38-9185-EBAFF7A5B224}">
      <dsp:nvSpPr>
        <dsp:cNvPr id="0" name=""/>
        <dsp:cNvSpPr/>
      </dsp:nvSpPr>
      <dsp:spPr>
        <a:xfrm>
          <a:off x="2119872" y="1923317"/>
          <a:ext cx="1151275" cy="172291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19872" y="1923317"/>
        <a:ext cx="1151275" cy="1722919"/>
      </dsp:txXfrm>
    </dsp:sp>
    <dsp:sp modelId="{4BBE0D55-03B4-46CA-962C-56C412A8CB06}">
      <dsp:nvSpPr>
        <dsp:cNvPr id="0" name=""/>
        <dsp:cNvSpPr/>
      </dsp:nvSpPr>
      <dsp:spPr>
        <a:xfrm>
          <a:off x="3802974" y="174546"/>
          <a:ext cx="1460980" cy="1151135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  <a:endParaRPr lang="ru-RU" sz="16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02974" y="174546"/>
        <a:ext cx="1460980" cy="1151135"/>
      </dsp:txXfrm>
    </dsp:sp>
    <dsp:sp modelId="{1C64AB5A-D3AE-4C8F-85CE-7A4DFEBB43A9}">
      <dsp:nvSpPr>
        <dsp:cNvPr id="0" name=""/>
        <dsp:cNvSpPr/>
      </dsp:nvSpPr>
      <dsp:spPr>
        <a:xfrm>
          <a:off x="3949072" y="1325681"/>
          <a:ext cx="207441" cy="3012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2073"/>
              </a:lnTo>
              <a:lnTo>
                <a:pt x="207441" y="301207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39FB0-770D-4CC6-BECE-55D15124FF40}">
      <dsp:nvSpPr>
        <dsp:cNvPr id="0" name=""/>
        <dsp:cNvSpPr/>
      </dsp:nvSpPr>
      <dsp:spPr>
        <a:xfrm>
          <a:off x="4156514" y="3562942"/>
          <a:ext cx="1234785" cy="154962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6514" y="3562942"/>
        <a:ext cx="1234785" cy="1549625"/>
      </dsp:txXfrm>
    </dsp:sp>
    <dsp:sp modelId="{5F772CB0-6E7E-42DD-9F33-40D88509AB46}">
      <dsp:nvSpPr>
        <dsp:cNvPr id="0" name=""/>
        <dsp:cNvSpPr/>
      </dsp:nvSpPr>
      <dsp:spPr>
        <a:xfrm>
          <a:off x="5531168" y="195496"/>
          <a:ext cx="1460980" cy="1164379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  <a:endParaRPr lang="ru-RU" sz="1600" b="1" kern="1200" baseline="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31168" y="195496"/>
        <a:ext cx="1460980" cy="1164379"/>
      </dsp:txXfrm>
    </dsp:sp>
    <dsp:sp modelId="{A1594818-D40B-4A36-82EE-70C49E12070D}">
      <dsp:nvSpPr>
        <dsp:cNvPr id="0" name=""/>
        <dsp:cNvSpPr/>
      </dsp:nvSpPr>
      <dsp:spPr>
        <a:xfrm>
          <a:off x="5677266" y="1359876"/>
          <a:ext cx="203415" cy="2993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453"/>
              </a:lnTo>
              <a:lnTo>
                <a:pt x="203415" y="299345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55654-0DA6-4E96-B74D-C831FDE115F9}">
      <dsp:nvSpPr>
        <dsp:cNvPr id="0" name=""/>
        <dsp:cNvSpPr/>
      </dsp:nvSpPr>
      <dsp:spPr>
        <a:xfrm>
          <a:off x="5880681" y="3608726"/>
          <a:ext cx="1168784" cy="1489206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100%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80681" y="3608726"/>
        <a:ext cx="1168784" cy="14892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FB58B1-A897-42ED-81CB-C94AE88411A3}">
      <dsp:nvSpPr>
        <dsp:cNvPr id="0" name=""/>
        <dsp:cNvSpPr/>
      </dsp:nvSpPr>
      <dsp:spPr>
        <a:xfrm>
          <a:off x="0" y="-23851"/>
          <a:ext cx="6192688" cy="232765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001B9-E1F4-484C-8DAB-2E465342BB4B}">
      <dsp:nvSpPr>
        <dsp:cNvPr id="0" name=""/>
        <dsp:cNvSpPr/>
      </dsp:nvSpPr>
      <dsp:spPr>
        <a:xfrm>
          <a:off x="216033" y="144018"/>
          <a:ext cx="2771288" cy="20387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8C0AC-11B2-47EC-9CC4-9E9F0D04D65F}">
      <dsp:nvSpPr>
        <dsp:cNvPr id="0" name=""/>
        <dsp:cNvSpPr/>
      </dsp:nvSpPr>
      <dsp:spPr>
        <a:xfrm rot="10800000">
          <a:off x="186491" y="2446925"/>
          <a:ext cx="2771288" cy="21134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      2 407 433,6 тыс.руб.</a:t>
          </a:r>
        </a:p>
      </dsp:txBody>
      <dsp:txXfrm rot="10800000">
        <a:off x="186491" y="2446925"/>
        <a:ext cx="2771288" cy="2113430"/>
      </dsp:txXfrm>
    </dsp:sp>
    <dsp:sp modelId="{4E55A5B7-7FBF-4A3E-91F4-7749A3C025C3}">
      <dsp:nvSpPr>
        <dsp:cNvPr id="0" name=""/>
        <dsp:cNvSpPr/>
      </dsp:nvSpPr>
      <dsp:spPr>
        <a:xfrm>
          <a:off x="3240367" y="216026"/>
          <a:ext cx="2771288" cy="18947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626B5-ABBD-4140-AD1B-55FBCF71345F}">
      <dsp:nvSpPr>
        <dsp:cNvPr id="0" name=""/>
        <dsp:cNvSpPr/>
      </dsp:nvSpPr>
      <dsp:spPr>
        <a:xfrm rot="10800000">
          <a:off x="3234908" y="2446925"/>
          <a:ext cx="2771288" cy="21134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      2 425 755,3 тыс. руб.</a:t>
          </a:r>
        </a:p>
      </dsp:txBody>
      <dsp:txXfrm rot="10800000">
        <a:off x="3234908" y="2446925"/>
        <a:ext cx="2771288" cy="21134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438931-25DA-4FDA-AD21-BE03848C81BA}">
      <dsp:nvSpPr>
        <dsp:cNvPr id="0" name=""/>
        <dsp:cNvSpPr/>
      </dsp:nvSpPr>
      <dsp:spPr>
        <a:xfrm rot="5400000">
          <a:off x="1728951" y="-1078561"/>
          <a:ext cx="1381226" cy="3541051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ДЕФИЦИТ</a:t>
          </a:r>
        </a:p>
      </dsp:txBody>
      <dsp:txXfrm rot="5400000">
        <a:off x="1728951" y="-1078561"/>
        <a:ext cx="1381226" cy="3541051"/>
      </dsp:txXfrm>
    </dsp:sp>
    <dsp:sp modelId="{5C8B2B31-8A87-4C52-BC3A-7C2FAC617753}">
      <dsp:nvSpPr>
        <dsp:cNvPr id="0" name=""/>
        <dsp:cNvSpPr/>
      </dsp:nvSpPr>
      <dsp:spPr>
        <a:xfrm rot="5400000">
          <a:off x="5883892" y="-983501"/>
          <a:ext cx="898269" cy="31555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18 321,7 тыс.руб.</a:t>
          </a:r>
        </a:p>
      </dsp:txBody>
      <dsp:txXfrm rot="5400000">
        <a:off x="5883892" y="-983501"/>
        <a:ext cx="898269" cy="31555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53075A-23E1-40FF-8FBD-C3F0740D322B}">
      <dsp:nvSpPr>
        <dsp:cNvPr id="0" name=""/>
        <dsp:cNvSpPr/>
      </dsp:nvSpPr>
      <dsp:spPr>
        <a:xfrm>
          <a:off x="2415581" y="2052"/>
          <a:ext cx="1810188" cy="1613675"/>
        </a:xfrm>
        <a:prstGeom prst="ellipse">
          <a:avLst/>
        </a:prstGeom>
        <a:solidFill>
          <a:srgbClr val="B0FA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25400" rIns="8880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202</a:t>
          </a: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год      -18 321,7</a:t>
          </a:r>
        </a:p>
      </dsp:txBody>
      <dsp:txXfrm>
        <a:off x="2415581" y="2052"/>
        <a:ext cx="1810188" cy="1613675"/>
      </dsp:txXfrm>
    </dsp:sp>
    <dsp:sp modelId="{3B65A017-AB65-484B-B35E-4BA28F650CB0}">
      <dsp:nvSpPr>
        <dsp:cNvPr id="0" name=""/>
        <dsp:cNvSpPr/>
      </dsp:nvSpPr>
      <dsp:spPr>
        <a:xfrm>
          <a:off x="3901005" y="1026"/>
          <a:ext cx="1748804" cy="1613675"/>
        </a:xfrm>
        <a:prstGeom prst="ellipse">
          <a:avLst/>
        </a:prstGeom>
        <a:solidFill>
          <a:srgbClr val="B0FA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25400" rIns="8880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год      -22 321,7</a:t>
          </a:r>
        </a:p>
      </dsp:txBody>
      <dsp:txXfrm>
        <a:off x="3901005" y="1026"/>
        <a:ext cx="1748804" cy="1613675"/>
      </dsp:txXfrm>
    </dsp:sp>
    <dsp:sp modelId="{256F4426-7A2D-4935-B76D-3E13F7374586}">
      <dsp:nvSpPr>
        <dsp:cNvPr id="0" name=""/>
        <dsp:cNvSpPr/>
      </dsp:nvSpPr>
      <dsp:spPr>
        <a:xfrm>
          <a:off x="5327074" y="1026"/>
          <a:ext cx="1908445" cy="1613675"/>
        </a:xfrm>
        <a:prstGeom prst="ellipse">
          <a:avLst/>
        </a:prstGeom>
        <a:solidFill>
          <a:srgbClr val="B0FA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806" tIns="35560" rIns="8880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202</a:t>
          </a: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год      -</a:t>
          </a: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20 321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2000" b="1" kern="1200" dirty="0">
              <a:latin typeface="Times New Roman" pitchFamily="18" charset="0"/>
              <a:cs typeface="Times New Roman" pitchFamily="18" charset="0"/>
            </a:rPr>
            <a:t>7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27074" y="1026"/>
        <a:ext cx="1908445" cy="161367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39223" y="465326"/>
          <a:ext cx="3336312" cy="1102643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sz="1800" b="1" kern="1200" baseline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800" b="1" kern="1200" baseline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sz="1800" kern="1200" baseline="0" dirty="0">
            <a:solidFill>
              <a:srgbClr val="0070C0"/>
            </a:solidFill>
          </a:endParaRPr>
        </a:p>
      </dsp:txBody>
      <dsp:txXfrm>
        <a:off x="2639223" y="465326"/>
        <a:ext cx="3336312" cy="1102643"/>
      </dsp:txXfrm>
    </dsp:sp>
    <dsp:sp modelId="{D4ED46AC-F844-428B-968D-F34BA5E09DED}">
      <dsp:nvSpPr>
        <dsp:cNvPr id="0" name=""/>
        <dsp:cNvSpPr/>
      </dsp:nvSpPr>
      <dsp:spPr>
        <a:xfrm rot="10943238">
          <a:off x="1106883" y="756548"/>
          <a:ext cx="1461124" cy="31425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34558"/>
          <a:ext cx="2215036" cy="1497371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sz="1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34558"/>
        <a:ext cx="2215036" cy="1497371"/>
      </dsp:txXfrm>
    </dsp:sp>
    <dsp:sp modelId="{1D33FFE0-B798-413A-9B75-8F3A48951FD5}">
      <dsp:nvSpPr>
        <dsp:cNvPr id="0" name=""/>
        <dsp:cNvSpPr/>
      </dsp:nvSpPr>
      <dsp:spPr>
        <a:xfrm rot="21448132">
          <a:off x="6036305" y="754153"/>
          <a:ext cx="1309364" cy="31425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09116" y="131687"/>
          <a:ext cx="1871829" cy="1501360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6409116" y="131687"/>
        <a:ext cx="1871829" cy="15013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64459" y="457300"/>
          <a:ext cx="3280156" cy="1084084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sz="16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sz="1600" kern="1200" baseline="0" dirty="0">
            <a:solidFill>
              <a:srgbClr val="0070C0"/>
            </a:solidFill>
          </a:endParaRPr>
        </a:p>
      </dsp:txBody>
      <dsp:txXfrm>
        <a:off x="2664459" y="457300"/>
        <a:ext cx="3280156" cy="1084084"/>
      </dsp:txXfrm>
    </dsp:sp>
    <dsp:sp modelId="{D4ED46AC-F844-428B-968D-F34BA5E09DED}">
      <dsp:nvSpPr>
        <dsp:cNvPr id="0" name=""/>
        <dsp:cNvSpPr/>
      </dsp:nvSpPr>
      <dsp:spPr>
        <a:xfrm rot="10905839">
          <a:off x="1088522" y="768857"/>
          <a:ext cx="1496320" cy="30896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64225"/>
          <a:ext cx="2177753" cy="1472168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0" y="164225"/>
        <a:ext cx="2177753" cy="1472168"/>
      </dsp:txXfrm>
    </dsp:sp>
    <dsp:sp modelId="{1D33FFE0-B798-413A-9B75-8F3A48951FD5}">
      <dsp:nvSpPr>
        <dsp:cNvPr id="0" name=""/>
        <dsp:cNvSpPr/>
      </dsp:nvSpPr>
      <dsp:spPr>
        <a:xfrm rot="21451654">
          <a:off x="6008815" y="742069"/>
          <a:ext cx="1352598" cy="308963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40622" y="129331"/>
          <a:ext cx="1840323" cy="1476089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6440622" y="129331"/>
        <a:ext cx="1840323" cy="147608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F0EAE8-66EE-4AA5-8685-3EE4F6C9AC77}">
      <dsp:nvSpPr>
        <dsp:cNvPr id="0" name=""/>
        <dsp:cNvSpPr/>
      </dsp:nvSpPr>
      <dsp:spPr>
        <a:xfrm>
          <a:off x="2698646" y="446534"/>
          <a:ext cx="3204181" cy="1058974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sz="15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5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sz="1500" kern="1200" baseline="0" dirty="0">
            <a:solidFill>
              <a:srgbClr val="0070C0"/>
            </a:solidFill>
          </a:endParaRPr>
        </a:p>
      </dsp:txBody>
      <dsp:txXfrm>
        <a:off x="2698646" y="446534"/>
        <a:ext cx="3204181" cy="1058974"/>
      </dsp:txXfrm>
    </dsp:sp>
    <dsp:sp modelId="{D4ED46AC-F844-428B-968D-F34BA5E09DED}">
      <dsp:nvSpPr>
        <dsp:cNvPr id="0" name=""/>
        <dsp:cNvSpPr/>
      </dsp:nvSpPr>
      <dsp:spPr>
        <a:xfrm rot="10935934">
          <a:off x="1063047" y="727827"/>
          <a:ext cx="1557014" cy="301807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78208-C2C9-438D-B100-294C3257BEE9}">
      <dsp:nvSpPr>
        <dsp:cNvPr id="0" name=""/>
        <dsp:cNvSpPr/>
      </dsp:nvSpPr>
      <dsp:spPr>
        <a:xfrm>
          <a:off x="0" y="128920"/>
          <a:ext cx="2127311" cy="1438069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sz="1400" b="1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0" y="128920"/>
        <a:ext cx="2127311" cy="1438069"/>
      </dsp:txXfrm>
    </dsp:sp>
    <dsp:sp modelId="{1D33FFE0-B798-413A-9B75-8F3A48951FD5}">
      <dsp:nvSpPr>
        <dsp:cNvPr id="0" name=""/>
        <dsp:cNvSpPr/>
      </dsp:nvSpPr>
      <dsp:spPr>
        <a:xfrm rot="21456267">
          <a:off x="5971585" y="725701"/>
          <a:ext cx="1411128" cy="301807"/>
        </a:xfrm>
        <a:prstGeom prst="leftArrow">
          <a:avLst>
            <a:gd name="adj1" fmla="val 60000"/>
            <a:gd name="adj2" fmla="val 5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04B77-768E-486D-B6C4-73ADCF5165E3}">
      <dsp:nvSpPr>
        <dsp:cNvPr id="0" name=""/>
        <dsp:cNvSpPr/>
      </dsp:nvSpPr>
      <dsp:spPr>
        <a:xfrm>
          <a:off x="6483248" y="126164"/>
          <a:ext cx="1797697" cy="1441900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sz="1400" b="1" kern="1200" dirty="0">
            <a:solidFill>
              <a:srgbClr val="0070C0"/>
            </a:solidFill>
          </a:endParaRPr>
        </a:p>
      </dsp:txBody>
      <dsp:txXfrm>
        <a:off x="6483248" y="126164"/>
        <a:ext cx="1797697" cy="14419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208263" y="1585469"/>
          <a:ext cx="2291499" cy="2259340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Расходы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/>
              <a:ea typeface="Times New Roman"/>
              <a:cs typeface="Times New Roman"/>
            </a:rPr>
            <a:t>2 425 755,3 </a:t>
          </a:r>
          <a:r>
            <a:rPr lang="ru-RU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. рублей</a:t>
          </a:r>
        </a:p>
      </dsp:txBody>
      <dsp:txXfrm>
        <a:off x="3208263" y="1585469"/>
        <a:ext cx="2291499" cy="2259340"/>
      </dsp:txXfrm>
    </dsp:sp>
    <dsp:sp modelId="{4731EA70-1FA8-49F5-A6BF-4AE9CB97C303}">
      <dsp:nvSpPr>
        <dsp:cNvPr id="0" name=""/>
        <dsp:cNvSpPr/>
      </dsp:nvSpPr>
      <dsp:spPr>
        <a:xfrm rot="16260366">
          <a:off x="4230614" y="1101028"/>
          <a:ext cx="295980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6260366">
        <a:off x="4230614" y="1101028"/>
        <a:ext cx="295980" cy="427602"/>
      </dsp:txXfrm>
    </dsp:sp>
    <dsp:sp modelId="{E2EC1D87-F728-458A-8AB1-7A3D78F9D25E}">
      <dsp:nvSpPr>
        <dsp:cNvPr id="0" name=""/>
        <dsp:cNvSpPr/>
      </dsp:nvSpPr>
      <dsp:spPr>
        <a:xfrm>
          <a:off x="3889425" y="21224"/>
          <a:ext cx="1006124" cy="1006124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889425" y="21224"/>
        <a:ext cx="1006124" cy="1006124"/>
      </dsp:txXfrm>
    </dsp:sp>
    <dsp:sp modelId="{A0E222DD-64BD-4A89-BBB9-2B80D8318D4A}">
      <dsp:nvSpPr>
        <dsp:cNvPr id="0" name=""/>
        <dsp:cNvSpPr/>
      </dsp:nvSpPr>
      <dsp:spPr>
        <a:xfrm rot="18342319">
          <a:off x="5026597" y="1358460"/>
          <a:ext cx="297634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8342319">
        <a:off x="5026597" y="1358460"/>
        <a:ext cx="297634" cy="427602"/>
      </dsp:txXfrm>
    </dsp:sp>
    <dsp:sp modelId="{73BC26A8-8D0F-45E6-9E3B-37EADD227262}">
      <dsp:nvSpPr>
        <dsp:cNvPr id="0" name=""/>
        <dsp:cNvSpPr/>
      </dsp:nvSpPr>
      <dsp:spPr>
        <a:xfrm>
          <a:off x="5134735" y="425850"/>
          <a:ext cx="1006124" cy="100612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134735" y="425850"/>
        <a:ext cx="1006124" cy="1006124"/>
      </dsp:txXfrm>
    </dsp:sp>
    <dsp:sp modelId="{06F93DE9-E67A-4CE1-BC6B-5C458B1137B0}">
      <dsp:nvSpPr>
        <dsp:cNvPr id="0" name=""/>
        <dsp:cNvSpPr/>
      </dsp:nvSpPr>
      <dsp:spPr>
        <a:xfrm rot="20430380">
          <a:off x="5534482" y="2033617"/>
          <a:ext cx="281592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20430380">
        <a:off x="5534482" y="2033617"/>
        <a:ext cx="281592" cy="427602"/>
      </dsp:txXfrm>
    </dsp:sp>
    <dsp:sp modelId="{D8B200F5-4D07-49B2-A587-C2FE6CEC49F8}">
      <dsp:nvSpPr>
        <dsp:cNvPr id="0" name=""/>
        <dsp:cNvSpPr/>
      </dsp:nvSpPr>
      <dsp:spPr>
        <a:xfrm>
          <a:off x="5904380" y="1485175"/>
          <a:ext cx="1006124" cy="1006124"/>
        </a:xfrm>
        <a:prstGeom prst="ellipse">
          <a:avLst/>
        </a:prstGeom>
        <a:solidFill>
          <a:srgbClr val="FF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04380" y="1485175"/>
        <a:ext cx="1006124" cy="1006124"/>
      </dsp:txXfrm>
    </dsp:sp>
    <dsp:sp modelId="{E7EAB10C-E176-4610-B2C6-BE8F83AD0F9B}">
      <dsp:nvSpPr>
        <dsp:cNvPr id="0" name=""/>
        <dsp:cNvSpPr/>
      </dsp:nvSpPr>
      <dsp:spPr>
        <a:xfrm rot="950221">
          <a:off x="5553243" y="2878121"/>
          <a:ext cx="258035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950221">
        <a:off x="5553243" y="2878121"/>
        <a:ext cx="258035" cy="427602"/>
      </dsp:txXfrm>
    </dsp:sp>
    <dsp:sp modelId="{FFE63D16-C443-42C8-BB30-4CA61876A647}">
      <dsp:nvSpPr>
        <dsp:cNvPr id="0" name=""/>
        <dsp:cNvSpPr/>
      </dsp:nvSpPr>
      <dsp:spPr>
        <a:xfrm>
          <a:off x="5904380" y="2794572"/>
          <a:ext cx="1006124" cy="1006124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04380" y="2794572"/>
        <a:ext cx="1006124" cy="1006124"/>
      </dsp:txXfrm>
    </dsp:sp>
    <dsp:sp modelId="{FA950D33-9BD9-4D37-A533-789F5554AFB5}">
      <dsp:nvSpPr>
        <dsp:cNvPr id="0" name=""/>
        <dsp:cNvSpPr/>
      </dsp:nvSpPr>
      <dsp:spPr>
        <a:xfrm rot="3118628">
          <a:off x="5068602" y="3566166"/>
          <a:ext cx="236059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3118628">
        <a:off x="5068602" y="3566166"/>
        <a:ext cx="236059" cy="427602"/>
      </dsp:txXfrm>
    </dsp:sp>
    <dsp:sp modelId="{EB1C3899-7B42-47CD-912B-DD035472498D}">
      <dsp:nvSpPr>
        <dsp:cNvPr id="0" name=""/>
        <dsp:cNvSpPr/>
      </dsp:nvSpPr>
      <dsp:spPr>
        <a:xfrm>
          <a:off x="5134735" y="3853896"/>
          <a:ext cx="1006124" cy="1006124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134735" y="3853896"/>
        <a:ext cx="1006124" cy="1006124"/>
      </dsp:txXfrm>
    </dsp:sp>
    <dsp:sp modelId="{2F5553CB-2478-4421-B002-5FA728364A78}">
      <dsp:nvSpPr>
        <dsp:cNvPr id="0" name=""/>
        <dsp:cNvSpPr/>
      </dsp:nvSpPr>
      <dsp:spPr>
        <a:xfrm rot="5335375">
          <a:off x="4269294" y="3831602"/>
          <a:ext cx="219456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335375">
        <a:off x="4269294" y="3831602"/>
        <a:ext cx="219456" cy="427602"/>
      </dsp:txXfrm>
    </dsp:sp>
    <dsp:sp modelId="{FED909B6-8F19-4D98-AAC2-EBEEF4830C2B}">
      <dsp:nvSpPr>
        <dsp:cNvPr id="0" name=""/>
        <dsp:cNvSpPr/>
      </dsp:nvSpPr>
      <dsp:spPr>
        <a:xfrm>
          <a:off x="3889425" y="4258522"/>
          <a:ext cx="1006124" cy="1006124"/>
        </a:xfrm>
        <a:prstGeom prst="ellipse">
          <a:avLst/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889425" y="4258522"/>
        <a:ext cx="1006124" cy="1006124"/>
      </dsp:txXfrm>
    </dsp:sp>
    <dsp:sp modelId="{A0B7EB92-DF16-476D-BB87-6C0D26E26F61}">
      <dsp:nvSpPr>
        <dsp:cNvPr id="0" name=""/>
        <dsp:cNvSpPr/>
      </dsp:nvSpPr>
      <dsp:spPr>
        <a:xfrm rot="7571187">
          <a:off x="3489241" y="3596407"/>
          <a:ext cx="233739" cy="42760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7571187">
        <a:off x="3489241" y="3596407"/>
        <a:ext cx="233739" cy="427602"/>
      </dsp:txXfrm>
    </dsp:sp>
    <dsp:sp modelId="{69EA0517-EDCB-4CEB-899F-D56DCF7B4404}">
      <dsp:nvSpPr>
        <dsp:cNvPr id="0" name=""/>
        <dsp:cNvSpPr/>
      </dsp:nvSpPr>
      <dsp:spPr>
        <a:xfrm>
          <a:off x="2623313" y="3890263"/>
          <a:ext cx="1006124" cy="1006124"/>
        </a:xfrm>
        <a:prstGeom prst="ellipse">
          <a:avLst/>
        </a:prstGeom>
        <a:solidFill>
          <a:srgbClr val="92F2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623313" y="3890263"/>
        <a:ext cx="1006124" cy="1006124"/>
      </dsp:txXfrm>
    </dsp:sp>
    <dsp:sp modelId="{7A035AEB-3A20-4DC3-9A60-032AB2743B03}">
      <dsp:nvSpPr>
        <dsp:cNvPr id="0" name=""/>
        <dsp:cNvSpPr/>
      </dsp:nvSpPr>
      <dsp:spPr>
        <a:xfrm rot="9814743">
          <a:off x="2954655" y="2881490"/>
          <a:ext cx="218903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9814743">
        <a:off x="2954655" y="2881490"/>
        <a:ext cx="218903" cy="427602"/>
      </dsp:txXfrm>
    </dsp:sp>
    <dsp:sp modelId="{83F11675-07D9-406F-853D-13FD28BBB805}">
      <dsp:nvSpPr>
        <dsp:cNvPr id="0" name=""/>
        <dsp:cNvSpPr/>
      </dsp:nvSpPr>
      <dsp:spPr>
        <a:xfrm>
          <a:off x="1874469" y="2794572"/>
          <a:ext cx="1006124" cy="1006124"/>
        </a:xfrm>
        <a:prstGeom prst="ellipse">
          <a:avLst/>
        </a:prstGeom>
        <a:solidFill>
          <a:srgbClr val="64AD0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874469" y="2794572"/>
        <a:ext cx="1006124" cy="1006124"/>
      </dsp:txXfrm>
    </dsp:sp>
    <dsp:sp modelId="{DF27FC25-052B-426A-9E06-117E992234F6}">
      <dsp:nvSpPr>
        <dsp:cNvPr id="0" name=""/>
        <dsp:cNvSpPr/>
      </dsp:nvSpPr>
      <dsp:spPr>
        <a:xfrm rot="12011539">
          <a:off x="2949908" y="2029681"/>
          <a:ext cx="243297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2011539">
        <a:off x="2949908" y="2029681"/>
        <a:ext cx="243297" cy="427602"/>
      </dsp:txXfrm>
    </dsp:sp>
    <dsp:sp modelId="{EDA34655-9131-4731-957F-5382F53A0660}">
      <dsp:nvSpPr>
        <dsp:cNvPr id="0" name=""/>
        <dsp:cNvSpPr/>
      </dsp:nvSpPr>
      <dsp:spPr>
        <a:xfrm>
          <a:off x="1874469" y="1485175"/>
          <a:ext cx="1006124" cy="1006124"/>
        </a:xfrm>
        <a:prstGeom prst="ellipse">
          <a:avLst/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874469" y="1485175"/>
        <a:ext cx="1006124" cy="1006124"/>
      </dsp:txXfrm>
    </dsp:sp>
    <dsp:sp modelId="{553B84E4-4A31-43DB-B3BF-8E8EF2B79F2D}">
      <dsp:nvSpPr>
        <dsp:cNvPr id="0" name=""/>
        <dsp:cNvSpPr/>
      </dsp:nvSpPr>
      <dsp:spPr>
        <a:xfrm rot="14157341">
          <a:off x="3440885" y="1353000"/>
          <a:ext cx="274542" cy="427602"/>
        </a:xfrm>
        <a:prstGeom prst="rightArrow">
          <a:avLst>
            <a:gd name="adj1" fmla="val 60000"/>
            <a:gd name="adj2" fmla="val 50000"/>
          </a:avLst>
        </a:prstGeom>
        <a:solidFill>
          <a:srgbClr val="99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4157341">
        <a:off x="3440885" y="1353000"/>
        <a:ext cx="274542" cy="427602"/>
      </dsp:txXfrm>
    </dsp:sp>
    <dsp:sp modelId="{E0AC84DD-2093-416F-85DE-E547FE520660}">
      <dsp:nvSpPr>
        <dsp:cNvPr id="0" name=""/>
        <dsp:cNvSpPr/>
      </dsp:nvSpPr>
      <dsp:spPr>
        <a:xfrm>
          <a:off x="2644114" y="425850"/>
          <a:ext cx="1006124" cy="10061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644114" y="425850"/>
        <a:ext cx="1006124" cy="1006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7" cy="495936"/>
          </a:xfrm>
          <a:prstGeom prst="rect">
            <a:avLst/>
          </a:prstGeom>
        </p:spPr>
        <p:txBody>
          <a:bodyPr vert="horz" lIns="91732" tIns="45864" rIns="91732" bIns="4586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805" y="0"/>
            <a:ext cx="2944287" cy="495936"/>
          </a:xfrm>
          <a:prstGeom prst="rect">
            <a:avLst/>
          </a:prstGeom>
        </p:spPr>
        <p:txBody>
          <a:bodyPr vert="horz" lIns="91732" tIns="45864" rIns="91732" bIns="4586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621DB4D-0492-4D3F-BA60-9E443A9FA19A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118"/>
            <a:ext cx="2944287" cy="495935"/>
          </a:xfrm>
          <a:prstGeom prst="rect">
            <a:avLst/>
          </a:prstGeom>
        </p:spPr>
        <p:txBody>
          <a:bodyPr vert="horz" lIns="91732" tIns="45864" rIns="91732" bIns="4586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805" y="9429118"/>
            <a:ext cx="2944287" cy="495935"/>
          </a:xfrm>
          <a:prstGeom prst="rect">
            <a:avLst/>
          </a:prstGeom>
        </p:spPr>
        <p:txBody>
          <a:bodyPr vert="horz" lIns="91732" tIns="45864" rIns="91732" bIns="4586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7289CD-AE18-4D49-AA13-630E576A3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7" cy="495936"/>
          </a:xfrm>
          <a:prstGeom prst="rect">
            <a:avLst/>
          </a:prstGeom>
        </p:spPr>
        <p:txBody>
          <a:bodyPr vert="horz" lIns="91732" tIns="45864" rIns="91732" bIns="4586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805" y="0"/>
            <a:ext cx="2944287" cy="495936"/>
          </a:xfrm>
          <a:prstGeom prst="rect">
            <a:avLst/>
          </a:prstGeom>
        </p:spPr>
        <p:txBody>
          <a:bodyPr vert="horz" lIns="91732" tIns="45864" rIns="91732" bIns="4586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880C4AD-2A22-4844-8120-E7F95E0AF2CC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2" tIns="45864" rIns="91732" bIns="4586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351"/>
            <a:ext cx="5438774" cy="4466591"/>
          </a:xfrm>
          <a:prstGeom prst="rect">
            <a:avLst/>
          </a:prstGeom>
        </p:spPr>
        <p:txBody>
          <a:bodyPr vert="horz" lIns="91732" tIns="45864" rIns="91732" bIns="4586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118"/>
            <a:ext cx="2944287" cy="495935"/>
          </a:xfrm>
          <a:prstGeom prst="rect">
            <a:avLst/>
          </a:prstGeom>
        </p:spPr>
        <p:txBody>
          <a:bodyPr vert="horz" lIns="91732" tIns="45864" rIns="91732" bIns="4586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805" y="9429118"/>
            <a:ext cx="2944287" cy="495935"/>
          </a:xfrm>
          <a:prstGeom prst="rect">
            <a:avLst/>
          </a:prstGeom>
        </p:spPr>
        <p:txBody>
          <a:bodyPr vert="horz" lIns="91732" tIns="45864" rIns="91732" bIns="4586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951782-9743-45BE-BA47-C2CE6EFDF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EC3F32-6F42-4AC3-8A04-D277546CF49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2F8333-18B0-4D49-A955-93330909F66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4276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BF54B96-0559-4073-9C88-9FE2A9856DBA}" type="slidenum">
              <a:rPr lang="ru-RU" altLang="ru-RU"/>
              <a:pPr>
                <a:defRPr/>
              </a:pPr>
              <a:t>36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1843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43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AA08-4C4E-489B-92C9-7E301A61B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AE5B1-771C-473F-BFE5-38520BE11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3FA45-43CE-4019-8A1A-517C9BC31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0396-9B22-4520-AC59-67CE53DC6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0A046-63BE-4F2A-BE86-9BAEAF7EB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06E35-038C-40AB-A147-A48D93598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62BDC-8F32-4A81-8534-C8BA2E500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33407-0812-4FC5-84B0-C016BBD2E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2DA6C-68A7-4DDC-85DD-59DE824E7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60A6D-6F1C-457F-8E09-95D765C99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080BC-D1E5-4E3F-A80D-F2D86DE74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3EEB-405F-4CA1-A0DE-F59BF4D2C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E8444-17F1-4A78-95AA-A45151AAA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BC3BB6F0-0D54-4933-B577-662D91F54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833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  <p:sldLayoutId id="2147484543" r:id="rId12"/>
    <p:sldLayoutId id="214748454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hart" Target="../charts/chart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diagramData" Target="../diagrams/data9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0%D0%BF%D0%B0%D0%B4%D0%BD%D0%BE-%D0%A1%D0%B8%D0%B1%D0%B8%D1%80%D1%81%D0%BA%D0%B0%D1%8F_%D1%80%D0%B0%D0%B2%D0%BD%D0%B8%D0%BD%D0%B0" TargetMode="External"/><Relationship Id="rId13" Type="http://schemas.openxmlformats.org/officeDocument/2006/relationships/hyperlink" Target="https://ru.wikipedia.org/wiki/%D0%90%D1%80%D1%82%D1%91%D0%BC%D0%BE%D0%B2%D1%81%D0%BA%D0%B8%D0%B9_%D0%B3%D0%BE%D1%80%D0%BE%D0%B4%D1%81%D0%BA%D0%BE%D0%B9_%D0%BE%D0%BA%D1%80%D1%83%D0%B3_(%D0%A1%D0%B2%D0%B5%D1%80%D0%B4%D0%BB%D0%BE%D0%B2%D1%81%D0%BA%D0%B0%D1%8F_%D0%BE%D0%B1%D0%BB%D0%B0%D1%81%D1%82%D1%8C)" TargetMode="External"/><Relationship Id="rId18" Type="http://schemas.openxmlformats.org/officeDocument/2006/relationships/hyperlink" Target="https://ru.wikipedia.org/wiki/2004_%D0%B3%D0%BE%D0%B4" TargetMode="External"/><Relationship Id="rId3" Type="http://schemas.openxmlformats.org/officeDocument/2006/relationships/image" Target="../media/image5.png"/><Relationship Id="rId21" Type="http://schemas.openxmlformats.org/officeDocument/2006/relationships/hyperlink" Target="https://ru.wikipedia.org/wiki/2006_%D0%B3%D0%BE%D0%B4" TargetMode="External"/><Relationship Id="rId7" Type="http://schemas.openxmlformats.org/officeDocument/2006/relationships/hyperlink" Target="https://ru.wikipedia.org/wiki/%D0%97%D0%B0%D1%83%D1%80%D0%B0%D0%BB%D1%8C%D1%81%D0%BA%D0%B0%D1%8F_%D1%80%D0%B0%D0%B2%D0%BD%D0%B8%D0%BD%D0%B0" TargetMode="External"/><Relationship Id="rId12" Type="http://schemas.openxmlformats.org/officeDocument/2006/relationships/hyperlink" Target="https://ru.wikipedia.org/wiki/%D0%A2%D1%83%D1%80%D0%B8%D0%BD%D1%81%D0%BA%D0%B8%D0%B9_%D0%B3%D0%BE%D1%80%D0%BE%D0%B4%D1%81%D0%BA%D0%BE%D0%B9_%D0%BE%D0%BA%D1%80%D1%83%D0%B3" TargetMode="External"/><Relationship Id="rId17" Type="http://schemas.openxmlformats.org/officeDocument/2006/relationships/hyperlink" Target="https://ru.wikipedia.org/wiki/31_%D0%B4%D0%B5%D0%BA%D0%B0%D0%B1%D1%80%D1%8F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ru.wikipedia.org/wiki/%D0%9C%D0%B0%D1%85%D0%BD%D1%91%D0%B2%D1%81%D0%BA%D0%BE%D0%B5_%D0%BC%D1%83%D0%BD%D0%B8%D1%86%D0%B8%D0%BF%D0%B0%D0%BB%D1%8C%D0%BD%D0%BE%D0%B5_%D0%BE%D0%B1%D1%80%D0%B0%D0%B7%D0%BE%D0%B2%D0%B0%D0%BD%D0%B8%D0%B5" TargetMode="External"/><Relationship Id="rId20" Type="http://schemas.openxmlformats.org/officeDocument/2006/relationships/hyperlink" Target="https://ru.wikipedia.org/wiki/1_%D1%8F%D0%BD%D0%B2%D0%B0%D1%80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1%D1%80%D0%B5%D0%B4%D0%BD%D0%B8%D0%B9_%D0%A3%D1%80%D0%B0%D0%BB" TargetMode="External"/><Relationship Id="rId11" Type="http://schemas.openxmlformats.org/officeDocument/2006/relationships/hyperlink" Target="https://ru.wikipedia.org/wiki/%D0%92%D0%B5%D1%80%D1%85%D0%BD%D0%B5%D1%81%D0%B0%D0%BB%D0%B4%D0%B8%D0%BD%D1%81%D0%BA%D0%B8%D0%B9_%D0%B3%D0%BE%D1%80%D0%BE%D0%B4%D1%81%D0%BA%D0%BE%D0%B9_%D0%BE%D0%BA%D1%80%D1%83%D0%B3" TargetMode="External"/><Relationship Id="rId5" Type="http://schemas.openxmlformats.org/officeDocument/2006/relationships/hyperlink" Target="https://ru.wikipedia.org/wiki/%D0%A1%D0%B2%D0%B5%D1%80%D0%B4%D0%BB%D0%BE%D0%B2%D1%81%D0%BA%D0%B0%D1%8F_%D0%BE%D0%B1%D0%BB%D0%B0%D1%81%D1%82%D1%8C" TargetMode="External"/><Relationship Id="rId15" Type="http://schemas.openxmlformats.org/officeDocument/2006/relationships/hyperlink" Target="https://ru.wikipedia.org/wiki/%D0%98%D1%80%D0%B1%D0%B8%D1%82%D1%81%D0%BA%D0%BE%D0%B5_%D0%BC%D1%83%D0%BD%D0%B8%D1%86%D0%B8%D0%BF%D0%B0%D0%BB%D1%8C%D0%BD%D0%BE%D0%B5_%D0%BE%D0%B1%D1%80%D0%B0%D0%B7%D0%BE%D0%B2%D0%B0%D0%BD%D0%B8%D0%B5" TargetMode="External"/><Relationship Id="rId23" Type="http://schemas.openxmlformats.org/officeDocument/2006/relationships/image" Target="../media/image7.png"/><Relationship Id="rId10" Type="http://schemas.openxmlformats.org/officeDocument/2006/relationships/hyperlink" Target="https://ru.wikipedia.org/wiki/%D0%93%D0%BE%D1%80%D0%BD%D0%BE%D1%83%D1%80%D0%B0%D0%BB%D1%8C%D1%81%D0%BA%D0%B8%D0%B9_%D0%B3%D0%BE%D1%80%D0%BE%D0%B4%D1%81%D0%BA%D0%BE%D0%B9_%D0%BE%D0%BA%D1%80%D1%83%D0%B3" TargetMode="External"/><Relationship Id="rId19" Type="http://schemas.openxmlformats.org/officeDocument/2006/relationships/hyperlink" Target="https://ru.wikipedia.org/wiki/%D0%90%D0%BB%D0%B0%D0%BF%D0%B0%D0%B5%D0%B2%D1%81%D0%BA%D0%BE%D0%B5_%D0%BC%D1%83%D0%BD%D0%B8%D1%86%D0%B8%D0%BF%D0%B0%D0%BB%D1%8C%D0%BD%D0%BE%D0%B5_%D0%BE%D0%B1%D1%80%D0%B0%D0%B7%D0%BE%D0%B2%D0%B0%D0%BD%D0%B8%D0%B5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ru.wikipedia.org/wiki/%D0%A0%D0%B5%D0%B6%D0%B5%D0%B2%D1%81%D0%BA%D0%BE%D0%B9_%D0%B3%D0%BE%D1%80%D0%BE%D0%B4%D1%81%D0%BA%D0%BE%D0%B9_%D0%BE%D0%BA%D1%80%D1%83%D0%B3" TargetMode="External"/><Relationship Id="rId14" Type="http://schemas.openxmlformats.org/officeDocument/2006/relationships/hyperlink" Target="https://ru.wikipedia.org/wiki/%D0%93%D0%BE%D1%80%D0%BE%D0%B4%D1%81%D0%BA%D0%BE%D0%B9_%D0%BE%D0%BA%D1%80%D1%83%D0%B3_%D0%9D%D0%B8%D0%B6%D0%BD%D1%8F%D1%8F_%D0%A1%D0%B0%D0%BB%D0%B4%D0%B0" TargetMode="External"/><Relationship Id="rId22" Type="http://schemas.openxmlformats.org/officeDocument/2006/relationships/hyperlink" Target="https://ru.wikipedia.org/wiki/2009_%D0%B3%D0%BE%D0%B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760"/>
            <a:ext cx="9144000" cy="2952402"/>
          </a:xfrm>
        </p:spPr>
        <p:txBody>
          <a:bodyPr/>
          <a:lstStyle/>
          <a:p>
            <a:pPr algn="r" eaLnBrk="1" hangingPunct="1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на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плановый 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период 2026 и 2027 годов 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altLang="ru-RU" sz="3200" b="1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260648"/>
            <a:ext cx="5010150" cy="72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АЛАПАЕВСКОЕ</a:t>
            </a:r>
          </a:p>
        </p:txBody>
      </p:sp>
      <p:pic>
        <p:nvPicPr>
          <p:cNvPr id="3076" name="Picture 6" descr="C:\Documents and Settings\Зенкова ОА\Рабочий стол\Герб МО Алапаевское.tif"/>
          <p:cNvPicPr>
            <a:picLocks noChangeAspect="1" noChangeArrowheads="1"/>
          </p:cNvPicPr>
          <p:nvPr/>
        </p:nvPicPr>
        <p:blipFill>
          <a:blip r:embed="rId3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8028384" y="0"/>
            <a:ext cx="8524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910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C:\Users\Kazna3\Desktop\для презентации бюд.планиров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738"/>
            <a:ext cx="43656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D3D45-BC8B-4875-BF10-063F1748EB0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981075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год плановый период 202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-324544" y="5085184"/>
          <a:ext cx="9649072" cy="161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042988" y="5589588"/>
            <a:ext cx="1123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Дефицит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7956376" y="1412776"/>
            <a:ext cx="1368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23528" y="836712"/>
          <a:ext cx="85689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/>
          <a:lstStyle/>
          <a:p>
            <a:pPr algn="ctr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Крупнейшие налогоплательщики муниципального образования Алапаевское</a:t>
            </a:r>
          </a:p>
        </p:txBody>
      </p:sp>
      <p:sp>
        <p:nvSpPr>
          <p:cNvPr id="14339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B92BBF-51E7-4BFC-B5E9-565FA429CC98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  <p:pic>
        <p:nvPicPr>
          <p:cNvPr id="17412" name="Picture 2" descr="C:\Users\Kazna3\Desktop\logo_green_rus_thum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1196975"/>
            <a:ext cx="1655763" cy="719138"/>
          </a:xfrm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827088" y="1341438"/>
            <a:ext cx="381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НАО «СВЕЗА Верхняя Синячиха»</a:t>
            </a:r>
          </a:p>
        </p:txBody>
      </p:sp>
      <p:pic>
        <p:nvPicPr>
          <p:cNvPr id="17414" name="Picture 3" descr="C:\Users\Kazna3\Desktop\logo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9891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900113" y="2060575"/>
            <a:ext cx="4608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ГБУЗ СО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Алапаевская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ЦРБ»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4" descr="C:\Users\Kazna3\Desktop\logo-1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708275"/>
            <a:ext cx="1512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2"/>
          <p:cNvSpPr txBox="1">
            <a:spLocks noChangeArrowheads="1"/>
          </p:cNvSpPr>
          <p:nvPr/>
        </p:nvSpPr>
        <p:spPr bwMode="auto">
          <a:xfrm>
            <a:off x="971550" y="2781300"/>
            <a:ext cx="446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«Алапаевский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молочный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комбинат»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8" name="Picture 5" descr="C:\Users\Kazna3\Desktop\Изображение-2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005263"/>
            <a:ext cx="16049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900113" y="4221163"/>
            <a:ext cx="4465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«Колхоз им.Чапаева»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0" name="Picture 6" descr="C:\Users\Kazna3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084763"/>
            <a:ext cx="2087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TextBox 16"/>
          <p:cNvSpPr txBox="1">
            <a:spLocks noChangeArrowheads="1"/>
          </p:cNvSpPr>
          <p:nvPr/>
        </p:nvSpPr>
        <p:spPr bwMode="auto">
          <a:xfrm>
            <a:off x="971600" y="5085184"/>
            <a:ext cx="345655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Лестех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TextBox 17"/>
          <p:cNvSpPr txBox="1">
            <a:spLocks noChangeArrowheads="1"/>
          </p:cNvSpPr>
          <p:nvPr/>
        </p:nvSpPr>
        <p:spPr bwMode="auto">
          <a:xfrm>
            <a:off x="971550" y="5876925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Деевское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3" name="TextBox 19"/>
          <p:cNvSpPr txBox="1">
            <a:spLocks noChangeArrowheads="1"/>
          </p:cNvSpPr>
          <p:nvPr/>
        </p:nvSpPr>
        <p:spPr bwMode="auto">
          <a:xfrm>
            <a:off x="971550" y="3500438"/>
            <a:ext cx="3671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«ВСЛХЗ»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Минус 20"/>
          <p:cNvSpPr/>
          <p:nvPr/>
        </p:nvSpPr>
        <p:spPr>
          <a:xfrm>
            <a:off x="468313" y="836613"/>
            <a:ext cx="8353425" cy="4603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-1763712" y="3860800"/>
            <a:ext cx="48958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6" name="Picture 7" descr="C:\Users\Kazna3\Desktop\Logo_rus_gra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3429000"/>
            <a:ext cx="14398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9" descr="C:\Users\Kazna3\Desktop\nastol.com.ua-387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5732463"/>
            <a:ext cx="22336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39DDF-2AB2-4074-ADE5-7B8FDFAEFA9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491880" y="2708920"/>
            <a:ext cx="2232025" cy="576262"/>
          </a:xfrm>
          <a:prstGeom prst="rightArrow">
            <a:avLst/>
          </a:prstGeom>
          <a:solidFill>
            <a:srgbClr val="00CC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3276091" y="1631037"/>
            <a:ext cx="2447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- 160 051,3 тыс.руб.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или 7,1%</a:t>
            </a:r>
          </a:p>
        </p:txBody>
      </p:sp>
      <p:sp>
        <p:nvSpPr>
          <p:cNvPr id="5125" name="Rectangle 16"/>
          <p:cNvSpPr>
            <a:spLocks noChangeArrowheads="1"/>
          </p:cNvSpPr>
          <p:nvPr/>
        </p:nvSpPr>
        <p:spPr bwMode="auto">
          <a:xfrm>
            <a:off x="539552" y="0"/>
            <a:ext cx="82946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Сравнение доходной части бюджета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 Алапаевское на 2025 год с первоначальным прогнозом на 2024 год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6300788" y="4076700"/>
            <a:ext cx="1584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2025 год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2 407 433,6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900113" y="3860800"/>
            <a:ext cx="18351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2 247 382,3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995936" y="1052736"/>
          <a:ext cx="529208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236369683"/>
              </p:ext>
            </p:extLst>
          </p:nvPr>
        </p:nvGraphicFramePr>
        <p:xfrm>
          <a:off x="-792894" y="836340"/>
          <a:ext cx="6264696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/>
              <a:t>	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95536" y="116632"/>
            <a:ext cx="4537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2025 год</a:t>
            </a:r>
          </a:p>
        </p:txBody>
      </p:sp>
      <p:sp>
        <p:nvSpPr>
          <p:cNvPr id="23556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804025" y="6237288"/>
            <a:ext cx="2133600" cy="457200"/>
          </a:xfrm>
        </p:spPr>
        <p:txBody>
          <a:bodyPr/>
          <a:lstStyle/>
          <a:p>
            <a:pPr>
              <a:defRPr/>
            </a:pPr>
            <a:fld id="{56FE4ED1-2FD7-42EA-9AF5-A8B26253908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327650" y="116632"/>
            <a:ext cx="3816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из бюджетов бюджетной системы РФ на 2025 год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716016" y="-243408"/>
          <a:ext cx="4427984" cy="676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-252536" y="-675456"/>
          <a:ext cx="6336704" cy="753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F62BDC-8F32-4A81-8534-C8BA2E5000E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6600" y="0"/>
            <a:ext cx="3743325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559675" y="0"/>
            <a:ext cx="158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07504" y="548680"/>
            <a:ext cx="367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67544" y="980728"/>
          <a:ext cx="8280920" cy="164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2564904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Планируемый рост поступлений в 2025-2027 годах в сравнении с 2024 годом обусловлен увеличением на 84% норматива зачисления в местный бюджет налога в результате согласия на замену дотаций на выравнивание бюджетной обеспеченности дополнительным нормативом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07504" y="3356993"/>
            <a:ext cx="3384376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Акцизы на нефтепродукты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9512" y="3717032"/>
          <a:ext cx="8784976" cy="184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512" y="580526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Положительная динамика прогноза по акцизам на 2025 –2027 годы обусловлена изменениями федерального законодательства, предусматривающими рост ставок акцизов в свыше 10% в 2025 году и на 4% в плановом периоде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F62BDC-8F32-4A81-8534-C8BA2E5000E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548680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308304" y="404664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1520" y="908720"/>
          <a:ext cx="8712968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278092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Снижение объемов поступлений в 2025 году обусловлено в основном уменьшением норматива зачисления в местный бюджет по упрощенной системе налогообложения на 34,4% в сравнении с 2024 годом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7504" y="3645024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Налоги на имущество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9512" y="4077072"/>
          <a:ext cx="8640960" cy="164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512" y="5877272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Снижение прогнозируемых поступлений в 2025-2027 годах обусловлено уменьшением ожидаемых объемов взыскания задолженности физических лиц по налогу на имущество и земельному налогу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033407-0812-4FC5-84B0-C016BBD2E2F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79512" y="548680"/>
            <a:ext cx="3887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308304" y="764704"/>
            <a:ext cx="158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23528" y="1340768"/>
          <a:ext cx="856895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7544" y="515719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Неравномерность ожидаемых поступлений по неналоговым доходам в планируемом периоде обусловлена в основном различными объемами доходов от продажи муниципального имущества и земельных участков в соответствии с Программой приватизации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4608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66953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algn="ctr">
              <a:defRPr/>
            </a:pP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Виды финансовой помощи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1077913" y="2324100"/>
            <a:ext cx="3489325" cy="11668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467518" y="1052736"/>
          <a:ext cx="8280946" cy="18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539552" y="2780928"/>
          <a:ext cx="8280946" cy="176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Объект 10"/>
          <p:cNvGraphicFramePr>
            <a:graphicFrameLocks noGrp="1"/>
          </p:cNvGraphicFramePr>
          <p:nvPr>
            <p:ph sz="half" idx="1"/>
          </p:nvPr>
        </p:nvGraphicFramePr>
        <p:xfrm>
          <a:off x="539552" y="4653136"/>
          <a:ext cx="828094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4583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743BE9-BF2C-4A7A-B43C-B719E17C5B7C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033407-0812-4FC5-84B0-C016BBD2E2F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843808" y="116632"/>
            <a:ext cx="3743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51520" y="620688"/>
            <a:ext cx="4032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08304" y="836712"/>
            <a:ext cx="158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51520" y="1124745"/>
          <a:ext cx="85689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5013176"/>
            <a:ext cx="8784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Снижение прогнозируемых поступлений в 2025-2027 годах обусловлено снижением на 16,4% (2025 год к 2024 году) объемов дотаций, предоставляемых муниципальному образованию в соответствии с проектом Закона Свердловской области "Об областном бюджете на 2025 год и плановый период 2026 и 2027 годов". Одновременно на момент подготовки документа в проект не включены субсидии, дополнительно распределяемые в рамках Государственных программ Свердловской области, иные межбюджетные трансферты, которые подлежат включению в бюджет муниципального образования в год непосредственного исполнения бюджета.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641"/>
            <a:ext cx="8856662" cy="6552728"/>
          </a:xfrm>
          <a:solidFill>
            <a:schemeClr val="bg2">
              <a:lumMod val="90000"/>
              <a:alpha val="72000"/>
            </a:schemeClr>
          </a:solidFill>
        </p:spPr>
        <p:txBody>
          <a:bodyPr lIns="54000" rIns="54000"/>
          <a:lstStyle/>
          <a:p>
            <a:pPr algn="ctr"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 муниципального образования Алапаевское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2025 год и плановый период 2026 - 2027 годов 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dirty="0" smtClean="0"/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Основными направлениями бюджетной политики муниципального образования Алапаевское является достижение национальных целей развития Российской Федерации на период до 2030 года и на перспективу до 2036 года, которые определены в Указе Президента Российской Федерации от 7 мая 2024 года N 309. </a:t>
            </a:r>
          </a:p>
          <a:p>
            <a:pPr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Развитие основных направлений бюджетной политики муниципального образования Алапаевское на 2025 - 2027 годы предполагается за счет реализации следующих мер:</a:t>
            </a:r>
          </a:p>
          <a:p>
            <a:pPr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1. Осуществление казначейского контроля закупок с помощью автоматизации контрольных процедур;</a:t>
            </a:r>
          </a:p>
          <a:p>
            <a:pPr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2. Расстановка приоритетов в расходовании бюджетных средств, оптимизация и повышение эффективности бюджетных расходов, концентрация финансовых ресурсов на достижении целей и результатов муниципальных проектов, направленных на реализацию национальных проектов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3. Обеспечение открытости бюджетного процесса и вовлечение в него граждан, проживающих на территории муниципального образования, в том числе путем развития инициативных проектов и инициативного бюджетирования на территории муниципального образования;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4. Повышение открытости бюджетных данных, содействие развитию финансового образования и повышение уровня финансовой грамотности населения муниципального образования.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Бюджетная политика муниципального образования сохранит социальную направленность и будет ориентирована на последовательное повышение качества жизни населения муниципального образования и создание условий для решения неотложных социально – экономических проблем муниципального образования Алапаевское.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Font typeface="Wingdings" pitchFamily="2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7021513" y="6437313"/>
            <a:ext cx="2122487" cy="420687"/>
          </a:xfrm>
        </p:spPr>
        <p:txBody>
          <a:bodyPr/>
          <a:lstStyle/>
          <a:p>
            <a:pPr>
              <a:defRPr/>
            </a:pPr>
            <a:fld id="{393882BB-9CAF-432D-B84F-892B2109FCCB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3568" y="1844824"/>
            <a:ext cx="770413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DC2E3ED5-D18B-43E9-B690-F3D35138C117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  <p:pic>
        <p:nvPicPr>
          <p:cNvPr id="26627" name="Picture 2" descr="http://900igr.net/up/datas/210967/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3518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332656"/>
            <a:ext cx="8736012" cy="6191969"/>
          </a:xfr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indent="270510" algn="ctr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just"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Проектом бюджета муниципального образования на 2025 год запланированы расходы в размере 2 425 755,3 тыс. рублей, что на 162 931,6 тыс. рублей или 7,2% больше  плана на 01.01.2024 года (план 2 262 823,7 тыс. рублей).</a:t>
            </a:r>
          </a:p>
          <a:p>
            <a:pPr algn="just">
              <a:buNone/>
              <a:defRPr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      Расходы на плановый период составят: на 2026 год – 2 337 042,2 тыс. рублей, в том числе условно утвержденные – 37 989,2 тыс. рублей; на 2027 год – 2 410 551,5 тыс. рублей, в том числе условно утвержденные – 77 015,5 тыс. рублей.</a:t>
            </a:r>
          </a:p>
          <a:p>
            <a:pPr algn="just"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270510" algn="just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00E0BD05-4188-4C28-AF45-F73BC2FA829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728312"/>
          <a:ext cx="8712969" cy="5653351"/>
        </p:xfrm>
        <a:graphic>
          <a:graphicData uri="http://schemas.openxmlformats.org/drawingml/2006/table">
            <a:tbl>
              <a:tblPr/>
              <a:tblGrid>
                <a:gridCol w="643251"/>
                <a:gridCol w="2129260"/>
                <a:gridCol w="1268609"/>
                <a:gridCol w="1140675"/>
                <a:gridCol w="1141570"/>
                <a:gridCol w="1141570"/>
                <a:gridCol w="1248034"/>
              </a:tblGrid>
              <a:tr h="562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План на 01.01.2024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 на 2025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Отклонение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2025 год к 2024 году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 на 2026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Прогноз на 2027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161 247,7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183 844,3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22 596,6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170 640,4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172 325,5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0200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2 015,3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1 808,1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207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1 982,1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2 054,1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14 906,0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18 623,0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3 717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16 091,8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17 111,8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208 121,0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208 984,3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863,3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270 153,9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232 377,3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359 588,8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185 307,3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-174 281,5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144 937,7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150 552,5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0600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1 963,3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1 837,0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-126,3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1 838,0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2 340,0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1 070 716,5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1 271 470,0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200 753,5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1 155 623,8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1 212 764,3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 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212 616,1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263 735,0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51 118,9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246 093,0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246 807,0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145 964,1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165 516,3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19 552,2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166 994,9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172 297,3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85 125,7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123 949,7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38 824,0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124 022,4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124 235,4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550,0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665,0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115,0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665,0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665,0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15,3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Условно утвержденные расходы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37 989,2</a:t>
                      </a: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015,5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2 262 823,7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2 425 755,3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162 931,6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2 337 042,2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2 410 551,5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347" marR="25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5396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Свод расходов бюджета  МО Алапаевское характеризуется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следующими показателями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102218" y="5989232"/>
            <a:ext cx="2016224" cy="680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Физическая культура и спорт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123 949,7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89906" y="5517233"/>
            <a:ext cx="2016224" cy="720080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0700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Образование </a:t>
            </a: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1 271 470,0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8165" y="6309320"/>
            <a:ext cx="2016224" cy="54868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0800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Культура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263 735,0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3284984"/>
            <a:ext cx="2088232" cy="720080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0400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Национальная экономика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208 984,3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572540"/>
            <a:ext cx="1790554" cy="65666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0600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Охрана окружающей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среды  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1 837,0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20272" y="4576608"/>
            <a:ext cx="2016223" cy="940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1300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Обслуживание государственного и муниципального долга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15,3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48264" y="2564904"/>
            <a:ext cx="2088232" cy="74691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0500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Жилищно-коммунальное хозяйство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185 307,3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908720"/>
            <a:ext cx="2846756" cy="1310787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0200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 оборона         1 808,1 тыс. рублей;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0300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18 623,0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19672" y="836712"/>
            <a:ext cx="2952328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0100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Общегосударственные вопросы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183 844,3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3568" y="1772816"/>
            <a:ext cx="2016224" cy="6494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Социальная политика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165 516,3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8313" y="5343525"/>
            <a:ext cx="574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1936750"/>
            <a:ext cx="71913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97613" y="2954338"/>
            <a:ext cx="6000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3550" y="5735638"/>
            <a:ext cx="6080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7" name="Picture 11"/>
          <p:cNvPicPr>
            <a:picLocks noChangeAspect="1" noChangeArrowheads="1"/>
          </p:cNvPicPr>
          <p:nvPr/>
        </p:nvPicPr>
        <p:blipFill>
          <a:blip r:embed="rId11" cstate="print"/>
          <a:srcRect l="14406" r="18102"/>
          <a:stretch>
            <a:fillRect/>
          </a:stretch>
        </p:blipFill>
        <p:spPr bwMode="auto">
          <a:xfrm>
            <a:off x="5522913" y="5300663"/>
            <a:ext cx="70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02125" y="1525588"/>
            <a:ext cx="6159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15"/>
          <p:cNvPicPr>
            <a:picLocks noChangeAspect="1" noChangeArrowheads="1"/>
          </p:cNvPicPr>
          <p:nvPr/>
        </p:nvPicPr>
        <p:blipFill>
          <a:blip r:embed="rId13" cstate="print"/>
          <a:srcRect l="17503" r="12909"/>
          <a:stretch>
            <a:fillRect/>
          </a:stretch>
        </p:blipFill>
        <p:spPr bwMode="auto">
          <a:xfrm>
            <a:off x="3132138" y="1858963"/>
            <a:ext cx="550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42063" y="4295775"/>
            <a:ext cx="600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57425" y="3006725"/>
            <a:ext cx="617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76475" y="4281488"/>
            <a:ext cx="57943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3" name="Рисунок 75" descr="sz_logo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106738" y="1924050"/>
            <a:ext cx="5508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5"/>
          <p:cNvSpPr txBox="1">
            <a:spLocks/>
          </p:cNvSpPr>
          <p:nvPr/>
        </p:nvSpPr>
        <p:spPr>
          <a:xfrm>
            <a:off x="611188" y="115888"/>
            <a:ext cx="8229600" cy="5048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A160B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Разделы    классификации     расходов   бюджета </a:t>
            </a:r>
          </a:p>
          <a:p>
            <a:pPr algn="ctr">
              <a:defRPr/>
            </a:pP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41" name="Номер слайда 2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A3901234-8964-4F35-8B1A-E02AE83DC18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 advClick="0" advTm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5152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расходов местного бюджета, тыс.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908720"/>
          <a:ext cx="87129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24862" cy="804862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программно-целевого бюджета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расходам</a:t>
            </a:r>
          </a:p>
        </p:txBody>
      </p:sp>
      <p:sp>
        <p:nvSpPr>
          <p:cNvPr id="3379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A42FAD07-6278-404A-96F0-163F499BDED0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23557" name="TextBox 14"/>
          <p:cNvSpPr txBox="1">
            <a:spLocks noChangeArrowheads="1"/>
          </p:cNvSpPr>
          <p:nvPr/>
        </p:nvSpPr>
        <p:spPr bwMode="auto">
          <a:xfrm>
            <a:off x="7524750" y="549275"/>
            <a:ext cx="1439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980728"/>
          <a:ext cx="66602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642935807"/>
              </p:ext>
            </p:extLst>
          </p:nvPr>
        </p:nvGraphicFramePr>
        <p:xfrm>
          <a:off x="4139952" y="980728"/>
          <a:ext cx="643128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4332850"/>
            <a:ext cx="9144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структуре расходов на 2025 год программная часть запланирована на реализацию 17 муниципальных программ в сумме 2 355 453,1 тыс. рублей и составляет 97,1% от общего объема расходов,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непрограммные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направления деятельности запланированы в сумме 70 302,2 тыс. рублей или 2,9 % в общем объеме расходов.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на 2026 год программная часть запланирована в сумме 2 266 142,0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 и составит 97,0% от общего объема расходов,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направления деятельности запланированы в сумме 32 911,0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 или 1,4 % в общем объеме расходов, условно-утвержденные расходы составляют 37 989,2 тыс. рублей или 1,6% от общего объема расходов;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на 2027 год программная часть запланирована в сумме 2 300 177,8 тыс. рублей и составит 95,4% от общего объема расходов,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направления деятельности запланированы в сумме 33 358,2 тыс. рублей или 1,4 % в общем объеме расходов, условно-утвержденные расходы составляют 77 015,5 тыс. рублей или 3,2% от общего объема расходов.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332656"/>
          <a:ext cx="8784976" cy="633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3"/>
          <p:cNvSpPr txBox="1"/>
          <p:nvPr/>
        </p:nvSpPr>
        <p:spPr>
          <a:xfrm>
            <a:off x="5940152" y="980728"/>
            <a:ext cx="2808312" cy="158417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17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муниципальных программ в 2025 году направлено          2 355 453,1 тыс. рублей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97,1% от плановых назначений.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муниципального образования Алапаевское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EBC7DD7-2EBA-48F2-9A6B-1FC53087C7C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273925" cy="404813"/>
          </a:xfrm>
        </p:spPr>
        <p:txBody>
          <a:bodyPr/>
          <a:lstStyle/>
          <a:p>
            <a:pPr algn="ctr" eaLnBrk="1" hangingPunct="1"/>
            <a:r>
              <a:rPr lang="ru-RU" altLang="ru-RU" sz="25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по функциональной классификации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089150"/>
          <a:ext cx="8784978" cy="4205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890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3 236,1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3 272,0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3 309,0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5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муниципальных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7 154,6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7 219,0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7 286,0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 местных администрации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78 844,4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79 601,8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80 372,8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4763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органов и органов финансового надзора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25 054,2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25 320,6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25 592,6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68 040,4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53 619,2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54 256,7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2" name="Группа 9"/>
          <p:cNvGrpSpPr/>
          <p:nvPr/>
        </p:nvGrpSpPr>
        <p:grpSpPr>
          <a:xfrm>
            <a:off x="7884368" y="332656"/>
            <a:ext cx="1006124" cy="1006124"/>
            <a:chOff x="3889425" y="21224"/>
            <a:chExt cx="1006124" cy="1006124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>
              <a:off x="3889425" y="21224"/>
              <a:ext cx="1006124" cy="1006124"/>
            </a:xfrm>
            <a:prstGeom prst="ellipse">
              <a:avLst/>
            </a:prstGeom>
            <a:solidFill>
              <a:srgbClr val="7030A0"/>
            </a:solidFill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4036769" y="168567"/>
              <a:ext cx="711436" cy="7114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000" dirty="0"/>
            </a:p>
          </p:txBody>
        </p:sp>
      </p:grpSp>
      <p:pic>
        <p:nvPicPr>
          <p:cNvPr id="2565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549275"/>
            <a:ext cx="615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8" name="TextBox 13"/>
          <p:cNvSpPr txBox="1">
            <a:spLocks noChangeArrowheads="1"/>
          </p:cNvSpPr>
          <p:nvPr/>
        </p:nvSpPr>
        <p:spPr bwMode="auto">
          <a:xfrm>
            <a:off x="7092950" y="1700213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404813"/>
            <a:ext cx="78851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«ОБЩЕГОСУДАРСТВЕННЫХ ВОПРОСОВ»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183 844,3 тыс. рублей в 2025 году ;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170 640,4 тыс. рублей на 2026 год;</a:t>
            </a:r>
          </a:p>
          <a:p>
            <a:pPr algn="ctr"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172 325,5 тыс. рублей на 2027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8A9E5C23-5BCF-4BD4-B83D-9F3430836529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213100"/>
          <a:ext cx="8784978" cy="242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94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3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17 986,0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15 454,8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16 460,8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637,0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637,0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651,0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7678" name="TextBox 13"/>
          <p:cNvSpPr txBox="1">
            <a:spLocks noChangeArrowheads="1"/>
          </p:cNvSpPr>
          <p:nvPr/>
        </p:nvSpPr>
        <p:spPr bwMode="auto">
          <a:xfrm>
            <a:off x="7092950" y="2708275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188913"/>
            <a:ext cx="788511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«НАЦИОНАЛЬНОЙ БЕЗОПАСНОСТИ   И ПРАВООХРАНИТЕЛЬНОЙ ДЕЯТЕЛЬНОСТИ»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18 623,0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16 091,8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17 111,8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 на 2027 год.</a:t>
            </a:r>
          </a:p>
        </p:txBody>
      </p:sp>
      <p:pic>
        <p:nvPicPr>
          <p:cNvPr id="27680" name="Picture 9" descr="C:\Users\Kazna3\Desktop\kisspng-massachusetts-executive-office-of-health-and-human-social-care-5addacb48a6f61.7092476615244771085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60350"/>
            <a:ext cx="18351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5A1BDB27-8995-4952-A595-347EF0573946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565400"/>
          <a:ext cx="8784978" cy="395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73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929,5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929,5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929,5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Водное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5 916,0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16 319,0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Лесное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74,8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457">
                <a:tc>
                  <a:txBody>
                    <a:bodyPr/>
                    <a:lstStyle/>
                    <a:p>
                      <a:pPr lvl="0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101 757,0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150 034,6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120 400,0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4030">
                <a:tc>
                  <a:txBody>
                    <a:bodyPr/>
                    <a:lstStyle/>
                    <a:p>
                      <a:pPr lvl="0"/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95 224,0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100 356,0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107 543,0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8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5 083,0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2 440,0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1 930,0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8717" name="TextBox 13"/>
          <p:cNvSpPr txBox="1">
            <a:spLocks noChangeArrowheads="1"/>
          </p:cNvSpPr>
          <p:nvPr/>
        </p:nvSpPr>
        <p:spPr bwMode="auto">
          <a:xfrm>
            <a:off x="7092950" y="2133600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«НАЦИОНАЛЬНОЙ ЭКОНОМИКИ»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208 984,3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270 153,9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232 377,3 тыс. рублей на 2027 год.</a:t>
            </a:r>
          </a:p>
        </p:txBody>
      </p:sp>
      <p:pic>
        <p:nvPicPr>
          <p:cNvPr id="28719" name="Picture 15" descr="C:\Users\Kazna3\Desktop\778ca755a829e1285ca109681254ad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0" y="188913"/>
            <a:ext cx="18526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3/31/Flag_of_Alapaevskoe_%28Sverdlovsk_oblast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1404156" cy="936104"/>
          </a:xfrm>
          <a:prstGeom prst="rect">
            <a:avLst/>
          </a:prstGeom>
          <a:noFill/>
        </p:spPr>
      </p:pic>
      <p:pic>
        <p:nvPicPr>
          <p:cNvPr id="5" name="Рисунок 3" descr="Герб МО Алапаевское"/>
          <p:cNvPicPr>
            <a:picLocks noChangeAspect="1" noChangeArrowheads="1"/>
          </p:cNvPicPr>
          <p:nvPr/>
        </p:nvPicPr>
        <p:blipFill>
          <a:blip r:embed="rId3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1691680" y="548680"/>
            <a:ext cx="913888" cy="1412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8448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ФЛАГ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8448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492896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https://alapaevskoe.ru/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Время отклика веб&amp;#x2d;сайта из командной строки Linux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1008111" cy="9350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494116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Алапаевское муниципальное образование расположено в центральной части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tooltip="Свердловская область"/>
              </a:rPr>
              <a:t>Свердловской области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восточном склоне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 tooltip="Средний Урал"/>
              </a:rPr>
              <a:t>Среднего Урала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 рубеже двух физико-географических районов: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 tooltip="Зауральская равнина"/>
              </a:rPr>
              <a:t>Зауральской равнины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8" tooltip="Западно-Сибирская равнина"/>
              </a:rPr>
              <a:t>Западно-Сибирской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tooltip="Западно-Сибирская равнина"/>
              </a:rPr>
              <a:t> низменности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Территория составляет 5100 кв. км, протяженностью с запада на восток 120 км, с юга на север 78 км. Граничит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9" tooltip="Режевской городской округ"/>
              </a:rPr>
              <a:t>Режевским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10" tooltip="Горноуральский городской округ"/>
              </a:rPr>
              <a:t>Горноуральским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11" tooltip="Верхнесалдинский городской округ"/>
              </a:rPr>
              <a:t>Верхнесалдинским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 tooltip="Туринский городской округ"/>
              </a:rPr>
              <a:t>Туринским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3" tooltip="Артёмовский городской округ (Свердловская область)"/>
              </a:rPr>
              <a:t>Артёмовским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городскими округами,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4" tooltip="Городской округ Нижняя Салда"/>
              </a:rPr>
              <a:t>Нижней Салдой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15" tooltip="Ирбитское муниципальное образование"/>
              </a:rPr>
              <a:t>Ирбитским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16" tooltip="Махнёвское муниципальное образование"/>
              </a:rPr>
              <a:t>Махнёвским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муниципальными образованиями.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2924944"/>
          <a:ext cx="4248472" cy="1584176"/>
        </p:xfrm>
        <a:graphic>
          <a:graphicData uri="http://schemas.openxmlformats.org/drawingml/2006/table">
            <a:tbl>
              <a:tblPr/>
              <a:tblGrid>
                <a:gridCol w="1699389"/>
                <a:gridCol w="2549083"/>
              </a:tblGrid>
              <a:tr h="1216421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Дата образования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17" tooltip="31 декабря"/>
                        </a:rPr>
                        <a:t>31 декабря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18" tooltip="2004 год"/>
                        </a:rPr>
                        <a:t>2004 года</a:t>
                      </a:r>
                      <a:r>
                        <a:rPr lang="ru-RU" sz="1800" baseline="30000" dirty="0">
                          <a:latin typeface="Times New Roman" pitchFamily="18" charset="0"/>
                          <a:cs typeface="Times New Roman" pitchFamily="18" charset="0"/>
                          <a:hlinkClick r:id="rId19"/>
                        </a:rPr>
                        <a:t>[2]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20" tooltip="1 января"/>
                        </a:rPr>
                        <a:t>1 января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21" tooltip="2006 год"/>
                        </a:rPr>
                        <a:t>2006 года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20" tooltip="1 января"/>
                        </a:rPr>
                        <a:t>1 января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  <a:hlinkClick r:id="rId22" tooltip="2009 год"/>
                        </a:rPr>
                        <a:t>2009 года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(в современных границах)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755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5100</a:t>
                      </a:r>
                      <a:r>
                        <a:rPr lang="ru-RU" sz="1800" baseline="30000" dirty="0">
                          <a:latin typeface="Times New Roman" pitchFamily="18" charset="0"/>
                          <a:cs typeface="Times New Roman" pitchFamily="18" charset="0"/>
                          <a:hlinkClick r:id="rId19"/>
                        </a:rPr>
                        <a:t>[3]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км²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0" name="Picture 6" descr="муниципальное образование Алапаевское на карте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860032" y="188640"/>
            <a:ext cx="4104456" cy="446449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343800" y="292494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 Алапаевское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7" name="Овал 16"/>
          <p:cNvSpPr/>
          <p:nvPr/>
        </p:nvSpPr>
        <p:spPr>
          <a:xfrm>
            <a:off x="7092280" y="306896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364088" y="3501008"/>
            <a:ext cx="144016" cy="1177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860032" y="314096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Нижний Тагил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79512" y="4509120"/>
          <a:ext cx="3696072" cy="365760"/>
        </p:xfrm>
        <a:graphic>
          <a:graphicData uri="http://schemas.openxmlformats.org/drawingml/2006/table">
            <a:tbl>
              <a:tblPr/>
              <a:tblGrid>
                <a:gridCol w="1478429"/>
                <a:gridCol w="2217643"/>
              </a:tblGrid>
              <a:tr h="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4,57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 чел./км²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Овал 20"/>
          <p:cNvSpPr/>
          <p:nvPr/>
        </p:nvSpPr>
        <p:spPr>
          <a:xfrm>
            <a:off x="6948264" y="4365104"/>
            <a:ext cx="144016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092280" y="429309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Каменск - Уральск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11663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социально-экономические показатели   МО   АЛАПАЕВСКОЕ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CCE6F3-AE88-41BA-8D0D-CB09BBA2A6A1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EF33BABD-5F9D-48A4-AC25-3A7574A9F961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0825" y="2924175"/>
          <a:ext cx="8784978" cy="351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92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45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20 785,2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12 445,0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17 300,0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413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80 461,6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77 433,1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75 291,4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509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66 115,8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38 260,5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40 980,0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509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17 944,7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16 799,1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16 981,1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0755" name="TextBox 13"/>
          <p:cNvSpPr txBox="1">
            <a:spLocks noChangeArrowheads="1"/>
          </p:cNvSpPr>
          <p:nvPr/>
        </p:nvSpPr>
        <p:spPr bwMode="auto">
          <a:xfrm>
            <a:off x="7092950" y="24209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«ЖИЛИЩНО-КОММУНАЛЬНОГО ХОЗЯЙСТВА»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185 307,3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144 937,7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150 552,5 тыс. рублей на 2027 год.</a:t>
            </a:r>
          </a:p>
        </p:txBody>
      </p:sp>
      <p:pic>
        <p:nvPicPr>
          <p:cNvPr id="30757" name="Picture 2" descr="C:\Users\Kazna3\Desktop\Ue3hk2War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200" y="188913"/>
            <a:ext cx="19034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D146594A-AF4C-4998-8B2B-60B13CCB3D66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0825" y="2708275"/>
          <a:ext cx="8784978" cy="384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5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 источников нецентрализованного водоснабжения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1 543,0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массовых экологических акций в рамках проведения субботников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158,0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158,0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Мониторинг состояния окружающей среды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обращения с отходами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277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экологического просвещения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4856" name="TextBox 13"/>
          <p:cNvSpPr txBox="1">
            <a:spLocks noChangeArrowheads="1"/>
          </p:cNvSpPr>
          <p:nvPr/>
        </p:nvSpPr>
        <p:spPr bwMode="auto">
          <a:xfrm>
            <a:off x="7092950" y="22050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«ОХРАНЫ ОКРУЖАЮЩЕЙ СРЕДЫ»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1 837,0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1 838,0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2 340,0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2027 год.</a:t>
            </a:r>
          </a:p>
        </p:txBody>
      </p:sp>
      <p:pic>
        <p:nvPicPr>
          <p:cNvPr id="34858" name="Picture 7" descr="C:\Users\Kazna3\Desktop\kisspng-clip-art-illustration-vector-graphics-desktop-wall-5d09b9fec3ec81.1918310515609185268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88913"/>
            <a:ext cx="18002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51AA8D32-5440-4568-8E69-13E323CFF379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2924175"/>
          <a:ext cx="8784978" cy="360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59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24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424 947,5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377 613,0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391 073,0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24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738 332,8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690 537,0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733 366,5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24 265,0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23 753,0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23 841,0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9 872,8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5 308,0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5 313,0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74 051,9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58 412,8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59 170,8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5880" name="TextBox 13"/>
          <p:cNvSpPr txBox="1">
            <a:spLocks noChangeArrowheads="1"/>
          </p:cNvSpPr>
          <p:nvPr/>
        </p:nvSpPr>
        <p:spPr bwMode="auto">
          <a:xfrm>
            <a:off x="7092950" y="2349500"/>
            <a:ext cx="1871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отрасли «ОБРАЗОВАНИЕ»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1 271 470,0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1 155 623,8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1 212 764,3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2027 год.</a:t>
            </a:r>
          </a:p>
        </p:txBody>
      </p:sp>
      <p:pic>
        <p:nvPicPr>
          <p:cNvPr id="35882" name="Picture 3" descr="C:\Users\Kazna3\Desktop\obrazovanie-emble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88913"/>
            <a:ext cx="2484437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9728CFD2-4B8B-4747-93D6-92DC858D797A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716338"/>
          <a:ext cx="8784978" cy="2088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46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7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224 709,3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207 095,0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207 395,0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789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39 025,7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38 998,0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39 412,0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6889" name="TextBox 13"/>
          <p:cNvSpPr txBox="1">
            <a:spLocks noChangeArrowheads="1"/>
          </p:cNvSpPr>
          <p:nvPr/>
        </p:nvSpPr>
        <p:spPr bwMode="auto">
          <a:xfrm>
            <a:off x="7272338" y="3141663"/>
            <a:ext cx="18716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«КУЛЬТУРЫ»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263 735,0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246 093,0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246 807,0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2027 год.</a:t>
            </a:r>
          </a:p>
        </p:txBody>
      </p:sp>
      <p:pic>
        <p:nvPicPr>
          <p:cNvPr id="36891" name="Picture 2" descr="C:\Users\Kazna3\Desktop\b6598715de861440ab3c5f362ae314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33375"/>
            <a:ext cx="224313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F34F8CE4-28FD-4B35-9F1A-BFE33C438A15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213100"/>
          <a:ext cx="8784978" cy="326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59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312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22 900,0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23 000,0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23 100,0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11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129 924,5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131 482,9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136 358,3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1135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2 674,8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2 213,0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2 213,0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1319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10 017,0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10 299,0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10 626,0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7923" name="TextBox 13"/>
          <p:cNvSpPr txBox="1">
            <a:spLocks noChangeArrowheads="1"/>
          </p:cNvSpPr>
          <p:nvPr/>
        </p:nvSpPr>
        <p:spPr bwMode="auto">
          <a:xfrm>
            <a:off x="7092950" y="2852738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88511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«СОЦИАЛЬНОЙ ПОЛИТИКИ»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165 516,3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166 994,9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172 297,3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2027 год.</a:t>
            </a:r>
          </a:p>
        </p:txBody>
      </p:sp>
      <p:pic>
        <p:nvPicPr>
          <p:cNvPr id="37925" name="Picture 2" descr="C:\Users\Kazna3\Desktop\kart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88913"/>
            <a:ext cx="2195513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89E8C997-6AF5-4C62-AC66-BAF97B967368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388" y="3716338"/>
          <a:ext cx="8784978" cy="248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0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5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2025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13 865,4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13 865,4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13 865,4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93 595,0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93 567,7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93 780,7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635">
                <a:tc>
                  <a:txBody>
                    <a:bodyPr/>
                    <a:lstStyle/>
                    <a:p>
                      <a:pPr lvl="0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Спорт высших достижений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16 489,3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16 589,3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16 589,3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8937" name="TextBox 13"/>
          <p:cNvSpPr txBox="1">
            <a:spLocks noChangeArrowheads="1"/>
          </p:cNvSpPr>
          <p:nvPr/>
        </p:nvSpPr>
        <p:spPr bwMode="auto">
          <a:xfrm>
            <a:off x="7092950" y="2997200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74517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«ФИЗИЧЕСКОЙ КУЛЬТУРЫ И СПОРТА»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123 949,7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124 022,4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124 235,4 тыс. рублей на 2027 год.</a:t>
            </a:r>
          </a:p>
        </p:txBody>
      </p:sp>
      <p:pic>
        <p:nvPicPr>
          <p:cNvPr id="38939" name="Picture 2" descr="https://dopobr71.ru/upload/iblock/f17/f170ce1f141218100e82ad8416ccf7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33375"/>
            <a:ext cx="21272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2C28C880-D961-4714-A01A-4A19420DB35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pic>
        <p:nvPicPr>
          <p:cNvPr id="40963" name="Picture 2" descr="https://thumbs.dreamstime.com/b/%D0%B4%D0%B8%D0%B7%D0%B0%D0%B9%D0%BD-%D0%BF%D1%83%D0%B1-%D0%B8%D1%86%D0%B8%D1%81%D1%82%D0%B8%D0%BA%D0%B8-62260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0713"/>
            <a:ext cx="28082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https://premier.region35.ru/sites/default/files/news_image/1_e147f7d4520f-1440x564_c-1024x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860800"/>
            <a:ext cx="28082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059113" y="188913"/>
            <a:ext cx="58340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«СРЕДСТВ МАССОВОЙ ИНФОРМАЦИИ»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665,0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665,0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665,0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2027 год.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348038" y="3573463"/>
            <a:ext cx="56165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финансирование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«ОБСЛУЖИВАНИЯ ГОСУДАРСТВЕННОГО (МУНИЦИПАЛЬНОГО) ДОЛГА»</a:t>
            </a:r>
            <a:endParaRPr lang="ru-RU" altLang="ru-RU" sz="2000" b="1" kern="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15,3 тыс. рублей в 2025 году;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10,0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2026 год;</a:t>
            </a:r>
          </a:p>
          <a:p>
            <a:pPr algn="ctr">
              <a:lnSpc>
                <a:spcPct val="150000"/>
              </a:lnSpc>
              <a:defRPr/>
            </a:pP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5,8</a:t>
            </a:r>
            <a:r>
              <a:rPr lang="ru-RU" altLang="ru-RU" sz="2000" b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тыс. рублей на 2027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/>
          <p:cNvSpPr>
            <a:spLocks noChangeArrowheads="1"/>
          </p:cNvSpPr>
          <p:nvPr/>
        </p:nvSpPr>
        <p:spPr bwMode="auto">
          <a:xfrm>
            <a:off x="1828800" y="9144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2600" b="1" i="1">
              <a:solidFill>
                <a:schemeClr val="bg2"/>
              </a:solidFill>
            </a:endParaRPr>
          </a:p>
        </p:txBody>
      </p:sp>
      <p:sp>
        <p:nvSpPr>
          <p:cNvPr id="43011" name="Rectangle 5"/>
          <p:cNvSpPr>
            <a:spLocks noRot="1" noChangeArrowheads="1"/>
          </p:cNvSpPr>
          <p:nvPr/>
        </p:nvSpPr>
        <p:spPr bwMode="auto">
          <a:xfrm>
            <a:off x="4648200" y="8382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265" tIns="54132" rIns="108265" bIns="54132" anchor="ctr"/>
          <a:lstStyle/>
          <a:p>
            <a:pPr algn="r" eaLnBrk="0" hangingPunct="0"/>
            <a:endParaRPr lang="ru-RU" altLang="ru-RU" sz="3200" b="1" i="1"/>
          </a:p>
          <a:p>
            <a:pPr algn="r" eaLnBrk="0" hangingPunct="0"/>
            <a:endParaRPr lang="ru-RU" altLang="ru-RU" sz="3200" b="1" i="1"/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323528" y="779945"/>
            <a:ext cx="8520113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2286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Проектом предусмотрен дефицит бюджета в пределах ограничений, установленных Бюджетным кодексом Российской Федерации: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2025 год – 18 321,7 тыс. рублей;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2026 год – 22 321,7 тыс. рублей;</a:t>
            </a:r>
          </a:p>
          <a:p>
            <a:pPr indent="228600" algn="ctr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2027 год – 20 321,7 тыс. рублей.</a:t>
            </a:r>
          </a:p>
          <a:p>
            <a:pPr indent="228600" algn="just"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Источником внутреннего финансирования дефицита местного бюджета планируются остатки денежных средств на счете местного бюджета.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957BE63C-C93D-40F9-A2FA-3DB3644AE268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7080BC-D1E5-4E3F-A80D-F2D86DE74BB8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568952" cy="5787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88913"/>
            <a:ext cx="8534400" cy="5881687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Font typeface="Wingdings" pitchFamily="2" charset="2"/>
              <a:buNone/>
              <a:defRPr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Проектом бюджета планируется установить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7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    - по состоянию на 1 января 2026 года – 9 912,0 тысяч рублей, в том числе верхний предел муниципального внутреннего долга по муниципальным гарантиям – 0 тысяч рублей;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    - по состоянию на 1 января 2027 года – 5 719,0 тысяч рублей, в том числе верхний предел муниципального внутреннего долга по муниципальным гарантиям – 0 тысяч рублей;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3700" i="1" dirty="0">
                <a:latin typeface="Times New Roman" pitchFamily="18" charset="0"/>
                <a:cs typeface="Times New Roman" pitchFamily="18" charset="0"/>
              </a:rPr>
              <a:t>   - по состоянию на 1 января 2028 года – 3 386,0 тысяч рублей, в том числе верхний предел муниципального внутреннего долга по муниципальным гарантиям – 0 тысяч рублей.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700" dirty="0">
                <a:latin typeface="Times New Roman" pitchFamily="18" charset="0"/>
                <a:cs typeface="Times New Roman" pitchFamily="18" charset="0"/>
              </a:rPr>
              <a:t>          Предоставление кредитов из бюджета муниципального образования не планируется.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BE7995AB-E4DF-4BDE-A98E-CE3FC285237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955675"/>
          </a:xfrm>
        </p:spPr>
        <p:txBody>
          <a:bodyPr/>
          <a:lstStyle/>
          <a:p>
            <a:pPr algn="ctr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Алапаевское может при желании внести предложения по проекту бюджета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4352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7763" y="3213100"/>
            <a:ext cx="2089150" cy="307975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22225" cmpd="sng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при желании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650" y="3213100"/>
            <a:ext cx="2376488" cy="83026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Также информация размещена на сайте муниципального образования Алапаевское</a:t>
            </a:r>
          </a:p>
          <a:p>
            <a:pPr algn="ctr"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http://alapaevskoe.ru/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323850" y="5732463"/>
            <a:ext cx="871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Порядок проведения Публичных слушаний утвержден решением Думы муниципального образования Алапаевское от 26.11.2015 г. № 794 (Муниципальный вестник от 17.12.2015 г. № 54)</a:t>
            </a:r>
          </a:p>
        </p:txBody>
      </p:sp>
      <p:sp>
        <p:nvSpPr>
          <p:cNvPr id="7175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E75139-AAFF-43A0-AF71-8D48C0187161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600200" y="457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>
                <a:solidFill>
                  <a:schemeClr val="folHlink"/>
                </a:solidFill>
              </a:rPr>
              <a:t>Муниципальное образование Алапаевское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762000" y="30480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4200" b="1" i="1"/>
              <a:t>Благодарю за внимание!</a:t>
            </a:r>
          </a:p>
        </p:txBody>
      </p:sp>
      <p:pic>
        <p:nvPicPr>
          <p:cNvPr id="46084" name="Picture 6" descr="C:\Documents and Settings\Зенкова ОА\Рабочий стол\Герб МО Алапаевское.tif"/>
          <p:cNvPicPr>
            <a:picLocks noChangeAspect="1" noChangeArrowheads="1"/>
          </p:cNvPicPr>
          <p:nvPr/>
        </p:nvPicPr>
        <p:blipFill>
          <a:blip r:embed="rId2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838200" y="228600"/>
            <a:ext cx="701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72E3741D-DAAC-4A49-B75C-1D4CDC9F849F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граждан»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Финансовое управление Администрации муниципального образования Алапаевское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3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13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3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Начальник финансового 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Кукарских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Ирина Владимировна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572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г.Алапаевск,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 Р.Люксембург, д.31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(34346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3-39-83,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3-39-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 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alapaevskiyfo@mail.ru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136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 8-00 до 17-00 – пн., вт., ср, чт.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 8-00 до 16-00 – пт.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обед с 12-00 до 12-48</a:t>
                      </a:r>
                    </a:p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Выходные дни – сб., вс.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7129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207375" y="6400800"/>
            <a:ext cx="936625" cy="457200"/>
          </a:xfrm>
          <a:noFill/>
        </p:spPr>
        <p:txBody>
          <a:bodyPr/>
          <a:lstStyle/>
          <a:p>
            <a:fld id="{0ACDD6B0-7B41-4213-ACD3-B275164FBFA8}" type="slidenum">
              <a:rPr lang="ru-RU" sz="1300" b="1" smtClean="0">
                <a:latin typeface="Times New Roman" pitchFamily="18" charset="0"/>
                <a:cs typeface="Times New Roman" pitchFamily="18" charset="0"/>
              </a:rPr>
              <a:pPr/>
              <a:t>41</a:t>
            </a:fld>
            <a:endParaRPr lang="ru-RU" sz="13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30932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30932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403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36C06E35-038C-40AB-A147-A48D935987E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505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4"/>
          <p:cNvSpPr/>
          <p:nvPr/>
        </p:nvSpPr>
        <p:spPr>
          <a:xfrm>
            <a:off x="1077913" y="2324100"/>
            <a:ext cx="3489325" cy="11668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latin typeface="Arial Narrow" panose="020B0606020202030204" pitchFamily="34" charset="0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title"/>
          </p:nvPr>
        </p:nvSpPr>
        <p:spPr>
          <a:xfrm>
            <a:off x="900113" y="115888"/>
            <a:ext cx="7775575" cy="1368425"/>
          </a:xfrm>
        </p:spPr>
        <p:txBody>
          <a:bodyPr/>
          <a:lstStyle/>
          <a:p>
            <a:pPr algn="ctr">
              <a:defRPr/>
            </a:pP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Направления зачисления налогов в 2020 ГОДУ, уплачиваемых гражданами </a:t>
            </a:r>
            <a:b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2000" b="1" cap="all" dirty="0" err="1" smtClean="0">
                <a:latin typeface="Times New Roman" pitchFamily="18" charset="0"/>
                <a:cs typeface="Times New Roman" pitchFamily="18" charset="0"/>
              </a:rPr>
              <a:t>аЛАПАЕВСКОЕ</a:t>
            </a:r>
            <a:endParaRPr lang="ru-RU" sz="20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17" y="1412776"/>
          <a:ext cx="7056811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7740650" y="3143250"/>
            <a:ext cx="1223963" cy="6477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областной бюджет</a:t>
            </a:r>
          </a:p>
        </p:txBody>
      </p:sp>
      <p:sp>
        <p:nvSpPr>
          <p:cNvPr id="11270" name="TextBox 24"/>
          <p:cNvSpPr txBox="1">
            <a:spLocks noChangeArrowheads="1"/>
          </p:cNvSpPr>
          <p:nvPr/>
        </p:nvSpPr>
        <p:spPr bwMode="auto">
          <a:xfrm>
            <a:off x="7745413" y="5032375"/>
            <a:ext cx="1223962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</p:txBody>
      </p:sp>
      <p:sp>
        <p:nvSpPr>
          <p:cNvPr id="13319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A366F3-50E4-4C08-9DB5-D9C351952F92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5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699792" y="332656"/>
          <a:ext cx="61926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179388" y="692150"/>
            <a:ext cx="24479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</a:p>
          <a:p>
            <a:pPr algn="ctr"/>
            <a:r>
              <a:rPr lang="ru-RU" alt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Алапаевское на 2025 год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95536" y="5013176"/>
          <a:ext cx="8496944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19748</TotalTime>
  <Words>2341</Words>
  <Application>Microsoft Office PowerPoint</Application>
  <PresentationFormat>Экран (4:3)</PresentationFormat>
  <Paragraphs>658</Paragraphs>
  <Slides>41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Пиксел</vt:lpstr>
      <vt:lpstr>О бюджете  муниципального образования Алапаевское на 2025 год и плановый                                период 2026 и 2027 годов                                            ПРОЕКТ</vt:lpstr>
      <vt:lpstr>Слайд 2</vt:lpstr>
      <vt:lpstr>Слайд 3</vt:lpstr>
      <vt:lpstr>Каждый житель муниципального образования Алапаевское может при желании внести предложения по проекту бюджета  муниципального образования Алапаевское </vt:lpstr>
      <vt:lpstr>Слайд 5</vt:lpstr>
      <vt:lpstr>Слайд 6</vt:lpstr>
      <vt:lpstr>Слайд 7</vt:lpstr>
      <vt:lpstr>Направления зачисления налогов в 2020 ГОДУ, уплачиваемых гражданами  МУНИЦИПАЛЬНОГО ОБРАЗОВАНИЯ аЛАПАЕВСКОЕ</vt:lpstr>
      <vt:lpstr>Слайд 9</vt:lpstr>
      <vt:lpstr>  Основные параметры бюджета  муниципального образования Алапаевское  на 2025 год плановый период 2026 и 2027 годов </vt:lpstr>
      <vt:lpstr> Крупнейшие налогоплательщики муниципального образования Алапаевское</vt:lpstr>
      <vt:lpstr>Слайд 12</vt:lpstr>
      <vt:lpstr>Слайд 13</vt:lpstr>
      <vt:lpstr>Слайд 14</vt:lpstr>
      <vt:lpstr>Слайд 15</vt:lpstr>
      <vt:lpstr>Слайд 16</vt:lpstr>
      <vt:lpstr>Слайд 17</vt:lpstr>
      <vt:lpstr>Виды финансовой помощи</vt:lpstr>
      <vt:lpstr>Слайд 19</vt:lpstr>
      <vt:lpstr>Слайд 20</vt:lpstr>
      <vt:lpstr>Слайд 21</vt:lpstr>
      <vt:lpstr>Слайд 22</vt:lpstr>
      <vt:lpstr>Слайд 23</vt:lpstr>
      <vt:lpstr>Динамика расходов местного бюджета, тыс. рублей</vt:lpstr>
      <vt:lpstr>Структура программно-целевого бюджета  по расходам</vt:lpstr>
      <vt:lpstr>Слайд 26</vt:lpstr>
      <vt:lpstr>Расходы по функциональной классификации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Контактная информация Разработчиком презентации «Бюджет для граждан»  является Финансовое управление Администрации муниципального образования Алапаевское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1310</cp:revision>
  <cp:lastPrinted>2014-12-03T06:51:10Z</cp:lastPrinted>
  <dcterms:created xsi:type="dcterms:W3CDTF">1601-01-01T00:00:00Z</dcterms:created>
  <dcterms:modified xsi:type="dcterms:W3CDTF">2024-11-28T03:26:08Z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